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4" r:id="rId1"/>
  </p:sldMasterIdLst>
  <p:sldIdLst>
    <p:sldId id="277" r:id="rId2"/>
    <p:sldId id="257" r:id="rId3"/>
    <p:sldId id="280" r:id="rId4"/>
    <p:sldId id="285" r:id="rId5"/>
    <p:sldId id="281" r:id="rId6"/>
    <p:sldId id="283" r:id="rId7"/>
    <p:sldId id="284" r:id="rId8"/>
    <p:sldId id="290" r:id="rId9"/>
    <p:sldId id="291" r:id="rId10"/>
    <p:sldId id="286" r:id="rId11"/>
    <p:sldId id="289" r:id="rId12"/>
    <p:sldId id="28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720"/>
  </p:normalViewPr>
  <p:slideViewPr>
    <p:cSldViewPr snapToGrid="0">
      <p:cViewPr varScale="1">
        <p:scale>
          <a:sx n="93" d="100"/>
          <a:sy n="93" d="100"/>
        </p:scale>
        <p:origin x="21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E1FBC07-5C88-5E46-A8C3-BE65176CEFF4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B3FB-842B-7247-B41F-A74A024BFE8A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10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BC07-5C88-5E46-A8C3-BE65176CEFF4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B3FB-842B-7247-B41F-A74A024BFE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3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BC07-5C88-5E46-A8C3-BE65176CEFF4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B3FB-842B-7247-B41F-A74A024BFE8A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06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BC07-5C88-5E46-A8C3-BE65176CEFF4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B3FB-842B-7247-B41F-A74A024BFE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34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BC07-5C88-5E46-A8C3-BE65176CEFF4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B3FB-842B-7247-B41F-A74A024BFE8A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87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BC07-5C88-5E46-A8C3-BE65176CEFF4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B3FB-842B-7247-B41F-A74A024BFE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6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BC07-5C88-5E46-A8C3-BE65176CEFF4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B3FB-842B-7247-B41F-A74A024BFE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86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BC07-5C88-5E46-A8C3-BE65176CEFF4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B3FB-842B-7247-B41F-A74A024BFE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03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BC07-5C88-5E46-A8C3-BE65176CEFF4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B3FB-842B-7247-B41F-A74A024BFE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88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BC07-5C88-5E46-A8C3-BE65176CEFF4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B3FB-842B-7247-B41F-A74A024BFE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32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BC07-5C88-5E46-A8C3-BE65176CEFF4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B3FB-842B-7247-B41F-A74A024BFE8A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21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1FBC07-5C88-5E46-A8C3-BE65176CEFF4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ACB3FB-842B-7247-B41F-A74A024BFE8A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50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307F5-86FC-A327-8449-8B02ED20B1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97062" y="1928813"/>
            <a:ext cx="8397875" cy="1500187"/>
          </a:xfrm>
        </p:spPr>
        <p:txBody>
          <a:bodyPr>
            <a:normAutofit/>
          </a:bodyPr>
          <a:lstStyle/>
          <a:p>
            <a:r>
              <a:rPr lang="en-US" sz="6000" b="1" spc="100" dirty="0"/>
              <a:t>Das </a:t>
            </a:r>
            <a:r>
              <a:rPr lang="en-US" sz="6000" b="1" spc="100" dirty="0" err="1"/>
              <a:t>Tempel</a:t>
            </a:r>
            <a:r>
              <a:rPr lang="en-US" sz="6000" b="1" spc="100" dirty="0"/>
              <a:t>-oval in </a:t>
            </a:r>
            <a:r>
              <a:rPr lang="de-DE" sz="6000" b="1" i="0" u="none" strike="noStrike" dirty="0" err="1">
                <a:effectLst/>
              </a:rPr>
              <a:t>Ḫafagi</a:t>
            </a:r>
            <a:endParaRPr lang="de-DE" sz="5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E6ECF9-A224-55C1-729D-457B55CA8CA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60674" y="3429000"/>
            <a:ext cx="6470650" cy="2487612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1600" dirty="0"/>
              <a:t>Referent: Mayra Menconi</a:t>
            </a:r>
          </a:p>
          <a:p>
            <a:pPr algn="ctr">
              <a:lnSpc>
                <a:spcPct val="90000"/>
              </a:lnSpc>
            </a:pPr>
            <a:r>
              <a:rPr lang="en-US" sz="1600" dirty="0"/>
              <a:t>Datum: 20.11.2024</a:t>
            </a:r>
          </a:p>
          <a:p>
            <a:pPr algn="ctr">
              <a:lnSpc>
                <a:spcPct val="90000"/>
              </a:lnSpc>
            </a:pPr>
            <a:r>
              <a:rPr lang="en-US" sz="1600" dirty="0"/>
              <a:t>Ruprecht-</a:t>
            </a:r>
            <a:r>
              <a:rPr lang="en-US" sz="1600" dirty="0" err="1"/>
              <a:t>Karls</a:t>
            </a:r>
            <a:r>
              <a:rPr lang="en-US" sz="1600" dirty="0"/>
              <a:t>-Universität Heidelberg</a:t>
            </a:r>
          </a:p>
          <a:p>
            <a:pPr algn="ctr">
              <a:lnSpc>
                <a:spcPct val="90000"/>
              </a:lnSpc>
            </a:pPr>
            <a:r>
              <a:rPr lang="en-US" sz="1600" dirty="0" err="1"/>
              <a:t>Institut</a:t>
            </a:r>
            <a:r>
              <a:rPr lang="en-US" sz="1600" dirty="0"/>
              <a:t> für Ur- und </a:t>
            </a:r>
            <a:r>
              <a:rPr lang="en-US" sz="1600" dirty="0" err="1"/>
              <a:t>Frühgeschichte</a:t>
            </a:r>
            <a:r>
              <a:rPr lang="en-US" sz="1600" dirty="0"/>
              <a:t> und </a:t>
            </a:r>
            <a:r>
              <a:rPr lang="en-US" sz="1600" dirty="0" err="1"/>
              <a:t>Vorderasiatische</a:t>
            </a:r>
            <a:r>
              <a:rPr lang="en-US" sz="1600" dirty="0"/>
              <a:t> </a:t>
            </a:r>
            <a:r>
              <a:rPr lang="en-US" sz="1600" dirty="0" err="1"/>
              <a:t>Archäologie</a:t>
            </a:r>
            <a:endParaRPr lang="en-US" sz="1600" dirty="0"/>
          </a:p>
          <a:p>
            <a:pPr algn="ctr">
              <a:lnSpc>
                <a:spcPct val="90000"/>
              </a:lnSpc>
            </a:pPr>
            <a:r>
              <a:rPr lang="en-US" sz="1600" dirty="0" err="1"/>
              <a:t>Übung</a:t>
            </a:r>
            <a:r>
              <a:rPr lang="en-US" sz="1600" dirty="0"/>
              <a:t>: </a:t>
            </a:r>
            <a:r>
              <a:rPr lang="en-US" sz="1600" dirty="0" err="1"/>
              <a:t>Tempel</a:t>
            </a:r>
            <a:r>
              <a:rPr lang="en-US" sz="1600" dirty="0"/>
              <a:t> und </a:t>
            </a:r>
            <a:r>
              <a:rPr lang="en-US" sz="1600" dirty="0" err="1"/>
              <a:t>Heiligtümer</a:t>
            </a:r>
            <a:r>
              <a:rPr lang="en-US" sz="1600" dirty="0"/>
              <a:t> in </a:t>
            </a:r>
            <a:r>
              <a:rPr lang="en-US" sz="1600" dirty="0" err="1"/>
              <a:t>Vorderasien</a:t>
            </a:r>
            <a:r>
              <a:rPr lang="en-US" sz="1600" i="0" u="none" strike="noStrike" dirty="0">
                <a:effectLst/>
              </a:rPr>
              <a:t> </a:t>
            </a:r>
          </a:p>
          <a:p>
            <a:pPr algn="ctr">
              <a:lnSpc>
                <a:spcPct val="90000"/>
              </a:lnSpc>
            </a:pPr>
            <a:r>
              <a:rPr lang="en-US" sz="1600" dirty="0" err="1"/>
              <a:t>Dozent</a:t>
            </a:r>
            <a:r>
              <a:rPr lang="en-US" sz="1600" dirty="0"/>
              <a:t>: Michael </a:t>
            </a:r>
            <a:r>
              <a:rPr lang="en-US" sz="1600" dirty="0" err="1"/>
              <a:t>Rummel</a:t>
            </a:r>
            <a:endParaRPr lang="en-US" sz="1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723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3B16F-6514-699E-61B7-66E951F7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Weitere Bauphasen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B818666-1B1D-6B33-AE6F-2D866288D131}"/>
              </a:ext>
            </a:extLst>
          </p:cNvPr>
          <p:cNvSpPr txBox="1"/>
          <p:nvPr/>
        </p:nvSpPr>
        <p:spPr>
          <a:xfrm>
            <a:off x="988423" y="6191794"/>
            <a:ext cx="510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Grundriss des Tempelovals, zweite Bauphase (Heinrich 1982, </a:t>
            </a:r>
            <a:r>
              <a:rPr lang="de-DE" sz="1600" dirty="0" err="1"/>
              <a:t>Abb</a:t>
            </a:r>
            <a:r>
              <a:rPr lang="de-DE" sz="1600" dirty="0"/>
              <a:t> 167)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97D15B9-4EE4-DC07-93D6-C053EAD7BCAA}"/>
              </a:ext>
            </a:extLst>
          </p:cNvPr>
          <p:cNvSpPr txBox="1"/>
          <p:nvPr/>
        </p:nvSpPr>
        <p:spPr>
          <a:xfrm>
            <a:off x="6283235" y="6191793"/>
            <a:ext cx="510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Grundriss des Tempelovals, dritte Bauphase (Heinrich 1982, </a:t>
            </a:r>
            <a:r>
              <a:rPr lang="de-DE" sz="1600" dirty="0" err="1"/>
              <a:t>Abb</a:t>
            </a:r>
            <a:r>
              <a:rPr lang="de-DE" sz="1600" dirty="0"/>
              <a:t> 168)</a:t>
            </a:r>
          </a:p>
        </p:txBody>
      </p:sp>
      <p:pic>
        <p:nvPicPr>
          <p:cNvPr id="6" name="Grafik 5" descr="Ein Bild, das Entwurf, Zeichnung, Diagramm, technische Zeichnung enthält.&#10;&#10;Automatisch generierte Beschreibung">
            <a:extLst>
              <a:ext uri="{FF2B5EF4-FFF2-40B4-BE49-F238E27FC236}">
                <a16:creationId xmlns:a16="http://schemas.microsoft.com/office/drawing/2014/main" id="{9CEFDB61-199A-9F76-17A2-48F66C924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" y="1926265"/>
            <a:ext cx="5849620" cy="4068058"/>
          </a:xfrm>
          <a:prstGeom prst="rect">
            <a:avLst/>
          </a:prstGeom>
        </p:spPr>
      </p:pic>
      <p:pic>
        <p:nvPicPr>
          <p:cNvPr id="10" name="Grafik 9" descr="Ein Bild, das Diagramm, Entwurf, technische Zeichnung, Plan enthält.&#10;&#10;Automatisch generierte Beschreibung">
            <a:extLst>
              <a:ext uri="{FF2B5EF4-FFF2-40B4-BE49-F238E27FC236}">
                <a16:creationId xmlns:a16="http://schemas.microsoft.com/office/drawing/2014/main" id="{7861A1D1-76D4-1C7F-54AF-B9474E322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235" y="1926265"/>
            <a:ext cx="5107578" cy="397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09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C4528-A53C-9013-533B-77135AD3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andere Tempelovale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976B2-B6A2-634D-D9C9-9A7F842E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3173838"/>
            <a:ext cx="4593852" cy="204651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dirty="0" err="1"/>
              <a:t>Ninhursag</a:t>
            </a:r>
            <a:r>
              <a:rPr lang="de-DE" dirty="0"/>
              <a:t> Tempel in Tell </a:t>
            </a:r>
            <a:r>
              <a:rPr lang="de-DE" dirty="0" err="1"/>
              <a:t>el-Ubaid</a:t>
            </a:r>
            <a:endParaRPr lang="de-DE" dirty="0"/>
          </a:p>
          <a:p>
            <a:pPr lvl="1">
              <a:buFont typeface="Wingdings" pitchFamily="2" charset="2"/>
              <a:buChar char="Ø"/>
            </a:pPr>
            <a:r>
              <a:rPr lang="de-DE" dirty="0"/>
              <a:t>Oval hat regelmäßigere Form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keine Unterbrechung durch Struktur wie „House D“ in </a:t>
            </a:r>
            <a:r>
              <a:rPr lang="de-DE" sz="1800" i="0" u="none" strike="noStrike" dirty="0" err="1">
                <a:effectLst/>
              </a:rPr>
              <a:t>Ḫafagi</a:t>
            </a:r>
            <a:endParaRPr lang="de-DE" sz="1800" i="0" u="none" strike="noStrike" dirty="0"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de-DE" dirty="0"/>
              <a:t>Funktion der ovalen Form ist unklar</a:t>
            </a:r>
            <a:endParaRPr lang="de-DE" i="0" u="none" strike="noStrike" dirty="0">
              <a:effectLst/>
            </a:endParaRPr>
          </a:p>
        </p:txBody>
      </p:sp>
      <p:pic>
        <p:nvPicPr>
          <p:cNvPr id="6" name="Inhaltsplatzhalter 4" descr="Ein Bild, das Entwurf, Lineart, Zeichnung, Malbuch enthält.&#10;&#10;Automatisch generierte Beschreibung">
            <a:extLst>
              <a:ext uri="{FF2B5EF4-FFF2-40B4-BE49-F238E27FC236}">
                <a16:creationId xmlns:a16="http://schemas.microsoft.com/office/drawing/2014/main" id="{2ED7E453-3A63-A541-AE16-D280FDB04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019" y="2185733"/>
            <a:ext cx="4593852" cy="402272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D33B19A-2373-8E31-22A3-083DFF337C42}"/>
              </a:ext>
            </a:extLst>
          </p:cNvPr>
          <p:cNvSpPr txBox="1"/>
          <p:nvPr/>
        </p:nvSpPr>
        <p:spPr>
          <a:xfrm>
            <a:off x="6574021" y="6309360"/>
            <a:ext cx="4715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Tempeloval in Tell </a:t>
            </a:r>
            <a:r>
              <a:rPr lang="de-DE" sz="1600" dirty="0" err="1"/>
              <a:t>el-Ubaid</a:t>
            </a:r>
            <a:r>
              <a:rPr lang="de-DE" sz="1600" dirty="0"/>
              <a:t> (Heinrich 1982, </a:t>
            </a:r>
            <a:r>
              <a:rPr lang="de-DE" sz="1600" dirty="0" err="1"/>
              <a:t>Abb</a:t>
            </a:r>
            <a:r>
              <a:rPr lang="de-DE" sz="1600" dirty="0"/>
              <a:t> 164)</a:t>
            </a:r>
          </a:p>
        </p:txBody>
      </p:sp>
    </p:spTree>
    <p:extLst>
      <p:ext uri="{BB962C8B-B14F-4D97-AF65-F5344CB8AC3E}">
        <p14:creationId xmlns:p14="http://schemas.microsoft.com/office/powerpoint/2010/main" val="424175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3D669-08A0-894D-4A6E-6FD23CC4B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Literaturverzeichnis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4B2FFF-F5B4-2127-D944-A61D6F59E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kumimoji="0" lang="en-US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Delougaz</a:t>
            </a:r>
            <a:r>
              <a:rPr kumimoji="0" lang="en-US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Pinhas</a:t>
            </a:r>
            <a:r>
              <a:rPr kumimoji="0" lang="en-US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(1940): The Temple Oval at </a:t>
            </a:r>
            <a:r>
              <a:rPr kumimoji="0" lang="en-US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Khafājah</a:t>
            </a:r>
            <a:r>
              <a:rPr kumimoji="0" lang="en-US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Chicago, Ill.: The University of Chicago Oriental Institute publications (The University of Chicago Oriental Institute publications, 53).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Heinrich, Ernst (1982): Die Tempel und Heiligtümer im alten Mesopotamien. Typologie, Morphologie u. Geschichte. Abbildungen. Berlin: de Gruyter (Denkmäler antiker Architektur, 14)</a:t>
            </a:r>
            <a:r>
              <a:rPr lang="de-DE" dirty="0">
                <a:effectLst/>
              </a:rPr>
              <a:t> </a:t>
            </a:r>
            <a:endParaRPr lang="en-US" kern="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Hill, Harold D.; Jacobsen, </a:t>
            </a:r>
            <a:r>
              <a:rPr lang="en-US" kern="1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Thorkild</a:t>
            </a:r>
            <a:r>
              <a:rPr lang="en-US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kern="1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Delougaz</a:t>
            </a:r>
            <a:r>
              <a:rPr lang="en-US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kern="1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Pinhas</a:t>
            </a:r>
            <a:r>
              <a:rPr lang="en-US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(1990): Old Babylonian public buildings in the </a:t>
            </a:r>
            <a:r>
              <a:rPr lang="en-US" kern="1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Diyala</a:t>
            </a:r>
            <a:r>
              <a:rPr lang="en-US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region. Chicago, Ill.: Oriental Inst. of the Univ. of Chicago (The University of Chicago Oriental Institute publications, 98).</a:t>
            </a:r>
            <a:endParaRPr kumimoji="0" lang="en-US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Nissen, Hans J. (2012): Geschichte Alt-Vorderasiens. 2., vollständig überarbeitete und erweiterte Aufl. München: </a:t>
            </a:r>
            <a:r>
              <a:rPr lang="de-DE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Oldenbourg</a:t>
            </a:r>
            <a:r>
              <a:rPr lang="de-D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Oldenbourg</a:t>
            </a:r>
            <a:r>
              <a:rPr lang="de-D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Grundriss der Geschichte, 25).</a:t>
            </a:r>
            <a:r>
              <a:rPr lang="de-DE" dirty="0">
                <a:effectLst/>
              </a:rPr>
              <a:t> </a:t>
            </a:r>
            <a:endParaRPr kumimoji="0" lang="en-US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408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F3FCEF-EFF9-DC24-9D88-E59C2ED14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de-DE" b="1" dirty="0"/>
              <a:t>Gliederung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9EB8A74-B74B-C145-D2DE-5216DAE2F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de-DE" i="0" u="none" strike="noStrike" dirty="0" err="1">
                <a:effectLst/>
              </a:rPr>
              <a:t>Ḫafagi</a:t>
            </a:r>
            <a:endParaRPr lang="de-DE" i="0" u="none" strike="noStrike" dirty="0">
              <a:effectLst/>
            </a:endParaRPr>
          </a:p>
          <a:p>
            <a:pPr lvl="1">
              <a:buFont typeface="Wingdings" pitchFamily="2" charset="2"/>
              <a:buChar char="§"/>
            </a:pPr>
            <a:r>
              <a:rPr lang="de-DE" dirty="0"/>
              <a:t>Stadtplan</a:t>
            </a:r>
            <a:endParaRPr lang="de-DE" i="0" u="none" strike="noStrike" dirty="0"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de-DE" b="0" i="0" u="none" strike="noStrike" dirty="0">
                <a:effectLst/>
              </a:rPr>
              <a:t>Forschungsgeschichte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Die erste Bauphase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W</a:t>
            </a:r>
            <a:r>
              <a:rPr lang="de-DE" u="none" strike="noStrike" dirty="0">
                <a:effectLst/>
              </a:rPr>
              <a:t>eitere Bauphasen</a:t>
            </a:r>
          </a:p>
          <a:p>
            <a:pPr>
              <a:buFont typeface="Wingdings" pitchFamily="2" charset="2"/>
              <a:buChar char="§"/>
            </a:pPr>
            <a:r>
              <a:rPr lang="de-DE" u="none" strike="noStrike" dirty="0">
                <a:effectLst/>
              </a:rPr>
              <a:t>Andere Tempelovale</a:t>
            </a:r>
          </a:p>
          <a:p>
            <a:pPr marL="128016" lvl="1" indent="0">
              <a:buNone/>
            </a:pPr>
            <a:endParaRPr lang="de-DE" sz="1600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539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548FB-A55E-D2A5-81B5-36CF4854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i="0" u="none" strike="noStrike" dirty="0" err="1">
                <a:effectLst/>
              </a:rPr>
              <a:t>Ḫafagi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FFD522A-7655-7896-3925-14834E6AF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1" t="10858" r="927" b="16462"/>
          <a:stretch/>
        </p:blipFill>
        <p:spPr>
          <a:xfrm rot="16200000">
            <a:off x="1091035" y="1728439"/>
            <a:ext cx="4638908" cy="4772721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BDF85E2-702D-D960-CC7C-8FAE20496F3B}"/>
              </a:ext>
            </a:extLst>
          </p:cNvPr>
          <p:cNvSpPr txBox="1"/>
          <p:nvPr/>
        </p:nvSpPr>
        <p:spPr>
          <a:xfrm>
            <a:off x="1222954" y="6519446"/>
            <a:ext cx="4661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Lage von </a:t>
            </a:r>
            <a:r>
              <a:rPr lang="de-DE" sz="1600" i="0" u="none" strike="noStrike" dirty="0" err="1">
                <a:effectLst/>
              </a:rPr>
              <a:t>Ḫafagi</a:t>
            </a:r>
            <a:r>
              <a:rPr lang="de-DE" sz="1600" i="0" u="none" strike="noStrike" dirty="0">
                <a:effectLst/>
              </a:rPr>
              <a:t> (</a:t>
            </a:r>
            <a:r>
              <a:rPr lang="de-DE" sz="1600" dirty="0"/>
              <a:t>Nissen 2012, 292)</a:t>
            </a:r>
          </a:p>
        </p:txBody>
      </p:sp>
    </p:spTree>
    <p:extLst>
      <p:ext uri="{BB962C8B-B14F-4D97-AF65-F5344CB8AC3E}">
        <p14:creationId xmlns:p14="http://schemas.microsoft.com/office/powerpoint/2010/main" val="27788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548FB-A55E-D2A5-81B5-36CF4854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i="0" u="none" strike="noStrike" dirty="0" err="1">
                <a:effectLst/>
              </a:rPr>
              <a:t>Ḫafagi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FFD522A-7655-7896-3925-14834E6AF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1" t="10858" r="927" b="16462"/>
          <a:stretch/>
        </p:blipFill>
        <p:spPr>
          <a:xfrm rot="16200000">
            <a:off x="1091035" y="1728439"/>
            <a:ext cx="4638908" cy="4772721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BDF85E2-702D-D960-CC7C-8FAE20496F3B}"/>
              </a:ext>
            </a:extLst>
          </p:cNvPr>
          <p:cNvSpPr txBox="1"/>
          <p:nvPr/>
        </p:nvSpPr>
        <p:spPr>
          <a:xfrm>
            <a:off x="1222954" y="6519446"/>
            <a:ext cx="4661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Lage von </a:t>
            </a:r>
            <a:r>
              <a:rPr lang="de-DE" sz="1600" i="0" u="none" strike="noStrike" dirty="0" err="1">
                <a:effectLst/>
              </a:rPr>
              <a:t>Ḫafagi</a:t>
            </a:r>
            <a:r>
              <a:rPr lang="de-DE" sz="1600" i="0" u="none" strike="noStrike" dirty="0">
                <a:effectLst/>
              </a:rPr>
              <a:t> (</a:t>
            </a:r>
            <a:r>
              <a:rPr lang="de-DE" sz="1600" dirty="0"/>
              <a:t>Nissen 2012, 292)</a:t>
            </a:r>
          </a:p>
        </p:txBody>
      </p:sp>
      <p:sp>
        <p:nvSpPr>
          <p:cNvPr id="7" name="Pfeil nach rechts 6">
            <a:extLst>
              <a:ext uri="{FF2B5EF4-FFF2-40B4-BE49-F238E27FC236}">
                <a16:creationId xmlns:a16="http://schemas.microsoft.com/office/drawing/2014/main" id="{6BCF32C1-D83E-9D15-5D13-0C5A35F2F83F}"/>
              </a:ext>
            </a:extLst>
          </p:cNvPr>
          <p:cNvSpPr/>
          <p:nvPr/>
        </p:nvSpPr>
        <p:spPr>
          <a:xfrm rot="1777460">
            <a:off x="2871303" y="3812918"/>
            <a:ext cx="453928" cy="250371"/>
          </a:xfrm>
          <a:prstGeom prst="rightArrow">
            <a:avLst>
              <a:gd name="adj1" fmla="val 5037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50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548FB-A55E-D2A5-81B5-36CF4854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i="0" u="none" strike="noStrike" dirty="0" err="1">
                <a:effectLst/>
              </a:rPr>
              <a:t>Ḫafagi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E68402-76C7-97CA-1894-F409DB354E4D}"/>
              </a:ext>
            </a:extLst>
          </p:cNvPr>
          <p:cNvSpPr txBox="1"/>
          <p:nvPr/>
        </p:nvSpPr>
        <p:spPr>
          <a:xfrm>
            <a:off x="7334888" y="6475836"/>
            <a:ext cx="4248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Überblick über </a:t>
            </a:r>
            <a:r>
              <a:rPr lang="de-DE" sz="1600" i="0" u="none" strike="noStrike" dirty="0" err="1">
                <a:effectLst/>
              </a:rPr>
              <a:t>Ḫafagi</a:t>
            </a:r>
            <a:r>
              <a:rPr lang="de-DE" sz="1600" i="0" u="none" strike="noStrike" dirty="0">
                <a:effectLst/>
              </a:rPr>
              <a:t> (Hill et al., 206)</a:t>
            </a:r>
            <a:endParaRPr lang="de-DE" sz="16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F308006-8B7E-236C-12BE-2E8959650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888" y="1099351"/>
            <a:ext cx="3547553" cy="5401518"/>
          </a:xfrm>
          <a:prstGeom prst="rect">
            <a:avLst/>
          </a:prstGeom>
        </p:spPr>
      </p:pic>
      <p:pic>
        <p:nvPicPr>
          <p:cNvPr id="12" name="Inhaltsplatzhalter 8" descr="Ein Bild, das Zeichnung, Entwurf, Diagramm, Lineart enthält.&#10;&#10;Automatisch generierte Beschreibung">
            <a:extLst>
              <a:ext uri="{FF2B5EF4-FFF2-40B4-BE49-F238E27FC236}">
                <a16:creationId xmlns:a16="http://schemas.microsoft.com/office/drawing/2014/main" id="{99E0819B-7E45-FA38-653B-5C52622D9E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1" b="5115"/>
          <a:stretch/>
        </p:blipFill>
        <p:spPr>
          <a:xfrm>
            <a:off x="1057321" y="1786597"/>
            <a:ext cx="3992981" cy="471427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7F1FCF0-FA22-4B49-A1DA-7E0C3A057BDB}"/>
              </a:ext>
            </a:extLst>
          </p:cNvPr>
          <p:cNvSpPr txBox="1"/>
          <p:nvPr/>
        </p:nvSpPr>
        <p:spPr>
          <a:xfrm>
            <a:off x="1024128" y="6519446"/>
            <a:ext cx="4715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Tempeloval im Stadtkontext (Heinrich 1982, </a:t>
            </a:r>
            <a:r>
              <a:rPr lang="de-DE" sz="1600" dirty="0" err="1"/>
              <a:t>Abb</a:t>
            </a:r>
            <a:r>
              <a:rPr lang="de-DE" sz="1600" dirty="0"/>
              <a:t> 163)</a:t>
            </a:r>
          </a:p>
        </p:txBody>
      </p:sp>
    </p:spTree>
    <p:extLst>
      <p:ext uri="{BB962C8B-B14F-4D97-AF65-F5344CB8AC3E}">
        <p14:creationId xmlns:p14="http://schemas.microsoft.com/office/powerpoint/2010/main" val="107702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A2229-CCF5-6E55-5541-CC0F1263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Forschungsgeschichte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991948-97E0-CF48-DAFE-C8802A317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de-DE" dirty="0"/>
              <a:t>1928: sumerische Skulpturen können nach </a:t>
            </a:r>
            <a:r>
              <a:rPr lang="de-DE" i="0" u="none" strike="noStrike" dirty="0" err="1">
                <a:effectLst/>
              </a:rPr>
              <a:t>Ḫafagi</a:t>
            </a:r>
            <a:r>
              <a:rPr lang="de-DE" i="0" u="none" strike="noStrike" dirty="0">
                <a:effectLst/>
              </a:rPr>
              <a:t> zurückverfolgt werden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1930: Erteilung einer Grabungsgenehmigung für mehrere Orte im </a:t>
            </a:r>
            <a:r>
              <a:rPr lang="de-DE" dirty="0" err="1"/>
              <a:t>Diyala</a:t>
            </a:r>
            <a:r>
              <a:rPr lang="de-DE" dirty="0"/>
              <a:t>-Gebiet, darunter </a:t>
            </a:r>
            <a:r>
              <a:rPr lang="de-DE" i="0" u="none" strike="noStrike" dirty="0" err="1">
                <a:effectLst/>
              </a:rPr>
              <a:t>Ḫafagi</a:t>
            </a:r>
            <a:endParaRPr lang="de-DE" i="0" u="none" strike="noStrike" dirty="0"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de-DE" dirty="0"/>
              <a:t>Oriental Institute (Chicago)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„Iraq Expedition“</a:t>
            </a:r>
          </a:p>
          <a:p>
            <a:pPr lvl="1">
              <a:buFont typeface="Wingdings" pitchFamily="2" charset="2"/>
              <a:buChar char="§"/>
            </a:pPr>
            <a:r>
              <a:rPr lang="de-DE" i="0" u="none" strike="noStrike" dirty="0">
                <a:effectLst/>
              </a:rPr>
              <a:t>Leitung: Henri </a:t>
            </a:r>
            <a:r>
              <a:rPr lang="de-DE" i="0" u="none" strike="noStrike" dirty="0" err="1">
                <a:effectLst/>
              </a:rPr>
              <a:t>Frankfort</a:t>
            </a:r>
            <a:endParaRPr lang="de-DE" i="0" u="none" strike="noStrike" dirty="0">
              <a:effectLst/>
            </a:endParaRPr>
          </a:p>
          <a:p>
            <a:pPr lvl="1">
              <a:buFont typeface="Wingdings" pitchFamily="2" charset="2"/>
              <a:buChar char="§"/>
            </a:pPr>
            <a:r>
              <a:rPr lang="de-DE" i="0" u="none" strike="noStrike">
                <a:effectLst/>
              </a:rPr>
              <a:t>Conrad </a:t>
            </a:r>
            <a:r>
              <a:rPr lang="de-DE" i="0" u="none" strike="noStrike" dirty="0" err="1">
                <a:effectLst/>
              </a:rPr>
              <a:t>Preusser</a:t>
            </a:r>
            <a:r>
              <a:rPr lang="de-DE" i="0" u="none" strike="noStrike" dirty="0">
                <a:effectLst/>
              </a:rPr>
              <a:t>, </a:t>
            </a:r>
            <a:r>
              <a:rPr lang="de-DE" i="0" u="none" strike="noStrike" dirty="0" err="1">
                <a:effectLst/>
              </a:rPr>
              <a:t>Pinhas</a:t>
            </a:r>
            <a:r>
              <a:rPr lang="de-DE" i="0" u="none" strike="noStrike" dirty="0">
                <a:effectLst/>
              </a:rPr>
              <a:t> </a:t>
            </a:r>
            <a:r>
              <a:rPr lang="de-DE" i="0" u="none" strike="noStrike" dirty="0" err="1">
                <a:effectLst/>
              </a:rPr>
              <a:t>Delougaz</a:t>
            </a:r>
            <a:endParaRPr lang="de-DE" i="0" u="none" strike="noStrike" dirty="0"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de-DE" dirty="0"/>
              <a:t>1930/1931: Beginn der Grabungen auf Tell A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/>
              <a:t>Spuren von Raubgrabungen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1932-1934: drei weitere Grabungssaisons, Fundament des Tempelovals wird erreicht</a:t>
            </a:r>
          </a:p>
          <a:p>
            <a:pPr>
              <a:buFont typeface="Wingdings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03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3B16F-6514-699E-61B7-66E951F7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die erste Bauphase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B4254E-4E4F-A629-0523-43C874E3E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139" y="2408072"/>
            <a:ext cx="4532587" cy="340438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dirty="0"/>
              <a:t>Sandschicht mit ca. 8m Tiefe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künstliche Terrasse ca. 1,2-1,4m hoch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2 Außenmauern 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„innerer“ und „äußerer“ Bereich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Pfeiler-Nischen-Architektur 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Innenseite der äußeren Mauer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Plattform im Innenbereich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plankonvexe Ziegel</a:t>
            </a:r>
          </a:p>
        </p:txBody>
      </p:sp>
      <p:pic>
        <p:nvPicPr>
          <p:cNvPr id="7" name="Inhaltsplatzhalter 4" descr="Ein Bild, das Entwurf, Zeichnung, Diagramm, Plan enthält.&#10;&#10;Automatisch generierte Beschreibung">
            <a:extLst>
              <a:ext uri="{FF2B5EF4-FFF2-40B4-BE49-F238E27FC236}">
                <a16:creationId xmlns:a16="http://schemas.microsoft.com/office/drawing/2014/main" id="{A3DD16CC-395C-C6DC-5671-F45419591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084832"/>
            <a:ext cx="5893104" cy="402272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B818666-1B1D-6B33-AE6F-2D866288D131}"/>
              </a:ext>
            </a:extLst>
          </p:cNvPr>
          <p:cNvSpPr txBox="1"/>
          <p:nvPr/>
        </p:nvSpPr>
        <p:spPr>
          <a:xfrm>
            <a:off x="1175657" y="6230983"/>
            <a:ext cx="510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Grundriss des Tempelovals, erste Bauphase/dritter Zustand (Heinrich 1982, </a:t>
            </a:r>
            <a:r>
              <a:rPr lang="de-DE" sz="1600" dirty="0" err="1"/>
              <a:t>Abb</a:t>
            </a:r>
            <a:r>
              <a:rPr lang="de-DE" sz="1600" dirty="0"/>
              <a:t> 166)</a:t>
            </a:r>
          </a:p>
        </p:txBody>
      </p:sp>
    </p:spTree>
    <p:extLst>
      <p:ext uri="{BB962C8B-B14F-4D97-AF65-F5344CB8AC3E}">
        <p14:creationId xmlns:p14="http://schemas.microsoft.com/office/powerpoint/2010/main" val="253177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411121C-6DC5-9A52-C778-6AD63F234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57" y="481818"/>
            <a:ext cx="4137255" cy="589436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4A87DB2-D7C2-7777-BE46-31E057E5719E}"/>
              </a:ext>
            </a:extLst>
          </p:cNvPr>
          <p:cNvSpPr txBox="1"/>
          <p:nvPr/>
        </p:nvSpPr>
        <p:spPr>
          <a:xfrm>
            <a:off x="237967" y="6494827"/>
            <a:ext cx="4793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innerer Bereich des Tempelovals (</a:t>
            </a:r>
            <a:r>
              <a:rPr lang="de-DE" sz="1600" dirty="0" err="1"/>
              <a:t>Delougaz</a:t>
            </a:r>
            <a:r>
              <a:rPr lang="de-DE" sz="1600" dirty="0"/>
              <a:t> 1940, 58)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CBDC04B2-1FDC-B865-8F7F-EB753E1863F3}"/>
              </a:ext>
            </a:extLst>
          </p:cNvPr>
          <p:cNvSpPr txBox="1">
            <a:spLocks/>
          </p:cNvSpPr>
          <p:nvPr/>
        </p:nvSpPr>
        <p:spPr>
          <a:xfrm>
            <a:off x="6096000" y="824717"/>
            <a:ext cx="5106572" cy="520856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de-DE" dirty="0"/>
              <a:t>zentraler Hof 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Plattform mit Pfeiler-Nischen-Architektur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Magazinräume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K44/L25: Treppenaufgang?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L45,3: Abfallgrube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L45,2 und L46,6: Brunnen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M44,2: Becken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M45,3: Stufenaltar vor der Tempelplattform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langer Vorsprung der Tempelplattform: Treppenaufgang</a:t>
            </a:r>
          </a:p>
        </p:txBody>
      </p:sp>
    </p:spTree>
    <p:extLst>
      <p:ext uri="{BB962C8B-B14F-4D97-AF65-F5344CB8AC3E}">
        <p14:creationId xmlns:p14="http://schemas.microsoft.com/office/powerpoint/2010/main" val="294866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4A87DB2-D7C2-7777-BE46-31E057E5719E}"/>
              </a:ext>
            </a:extLst>
          </p:cNvPr>
          <p:cNvSpPr txBox="1"/>
          <p:nvPr/>
        </p:nvSpPr>
        <p:spPr>
          <a:xfrm>
            <a:off x="778733" y="6273225"/>
            <a:ext cx="4793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„House D“, erste Bauphase/dritter Zustand (Heinrich 1982, </a:t>
            </a:r>
            <a:r>
              <a:rPr lang="de-DE" sz="1600" dirty="0" err="1"/>
              <a:t>Abb</a:t>
            </a:r>
            <a:r>
              <a:rPr lang="de-DE" sz="1600" dirty="0"/>
              <a:t> 166)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CBDC04B2-1FDC-B865-8F7F-EB753E1863F3}"/>
              </a:ext>
            </a:extLst>
          </p:cNvPr>
          <p:cNvSpPr txBox="1">
            <a:spLocks/>
          </p:cNvSpPr>
          <p:nvPr/>
        </p:nvSpPr>
        <p:spPr>
          <a:xfrm>
            <a:off x="6227300" y="2327322"/>
            <a:ext cx="5106572" cy="260428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de-DE" dirty="0"/>
              <a:t>Hürdenhaus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zentraler Hof mit umliegenden Räumen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Zwischenbereich von umliegender Stadt und “innerem Temenos“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Wohnhaus?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kleiner Altar im Hof</a:t>
            </a:r>
          </a:p>
        </p:txBody>
      </p:sp>
      <p:pic>
        <p:nvPicPr>
          <p:cNvPr id="2" name="Inhaltsplatzhalter 4" descr="Ein Bild, das Entwurf, Zeichnung, Diagramm, Plan enthält.&#10;&#10;Automatisch generierte Beschreibung">
            <a:extLst>
              <a:ext uri="{FF2B5EF4-FFF2-40B4-BE49-F238E27FC236}">
                <a16:creationId xmlns:a16="http://schemas.microsoft.com/office/drawing/2014/main" id="{20AD4B1E-8C2B-5E5C-C457-9D1D39D90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29" t="4476" r="44332" b="48313"/>
          <a:stretch/>
        </p:blipFill>
        <p:spPr>
          <a:xfrm>
            <a:off x="858128" y="1589649"/>
            <a:ext cx="4714239" cy="407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50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{E8BA2DCF-2B48-8745-972F-0C4970BDDB0D}tf10001061</Template>
  <TotalTime>0</TotalTime>
  <Words>494</Words>
  <Application>Microsoft Macintosh PowerPoint</Application>
  <PresentationFormat>Breitbild</PresentationFormat>
  <Paragraphs>71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Tw Cen MT</vt:lpstr>
      <vt:lpstr>Tw Cen MT Condensed</vt:lpstr>
      <vt:lpstr>Wingdings</vt:lpstr>
      <vt:lpstr>Wingdings 3</vt:lpstr>
      <vt:lpstr>Integral</vt:lpstr>
      <vt:lpstr>Das Tempel-oval in Ḫafagi</vt:lpstr>
      <vt:lpstr>Gliederung</vt:lpstr>
      <vt:lpstr>Ḫafagi</vt:lpstr>
      <vt:lpstr>Ḫafagi</vt:lpstr>
      <vt:lpstr>Ḫafagi</vt:lpstr>
      <vt:lpstr>Forschungsgeschichte</vt:lpstr>
      <vt:lpstr>die erste Bauphase</vt:lpstr>
      <vt:lpstr>PowerPoint-Präsentation</vt:lpstr>
      <vt:lpstr>PowerPoint-Präsentation</vt:lpstr>
      <vt:lpstr>Weitere Bauphasen</vt:lpstr>
      <vt:lpstr>andere Tempelovale</vt:lpstr>
      <vt:lpstr>Literaturverzeichnis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Arisman Iran</dc:title>
  <dc:creator>Mayra Menconi</dc:creator>
  <cp:lastModifiedBy>Mayra Menconi</cp:lastModifiedBy>
  <cp:revision>26</cp:revision>
  <dcterms:created xsi:type="dcterms:W3CDTF">2024-06-17T07:03:26Z</dcterms:created>
  <dcterms:modified xsi:type="dcterms:W3CDTF">2024-11-20T15:52:07Z</dcterms:modified>
</cp:coreProperties>
</file>