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4" r:id="rId1"/>
  </p:sldMasterIdLst>
  <p:notesMasterIdLst>
    <p:notesMasterId r:id="rId22"/>
  </p:notesMasterIdLst>
  <p:sldIdLst>
    <p:sldId id="277" r:id="rId2"/>
    <p:sldId id="278" r:id="rId3"/>
    <p:sldId id="279" r:id="rId4"/>
    <p:sldId id="280" r:id="rId5"/>
    <p:sldId id="284" r:id="rId6"/>
    <p:sldId id="282" r:id="rId7"/>
    <p:sldId id="294" r:id="rId8"/>
    <p:sldId id="293" r:id="rId9"/>
    <p:sldId id="287" r:id="rId10"/>
    <p:sldId id="283" r:id="rId11"/>
    <p:sldId id="281" r:id="rId12"/>
    <p:sldId id="292" r:id="rId13"/>
    <p:sldId id="290" r:id="rId14"/>
    <p:sldId id="288" r:id="rId15"/>
    <p:sldId id="297" r:id="rId16"/>
    <p:sldId id="295" r:id="rId17"/>
    <p:sldId id="298" r:id="rId18"/>
    <p:sldId id="299" r:id="rId19"/>
    <p:sldId id="289" r:id="rId20"/>
    <p:sldId id="28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6010"/>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2"/>
    <p:restoredTop sz="94719"/>
  </p:normalViewPr>
  <p:slideViewPr>
    <p:cSldViewPr snapToGrid="0">
      <p:cViewPr varScale="1">
        <p:scale>
          <a:sx n="92" d="100"/>
          <a:sy n="92" d="100"/>
        </p:scale>
        <p:origin x="709" y="3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F98D8B-AE7E-4FF9-B722-CE8E828DF13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5349926-421D-4D57-BF5D-206AD99C9FC6}">
      <dgm:prSet/>
      <dgm:spPr/>
      <dgm:t>
        <a:bodyPr/>
        <a:lstStyle/>
        <a:p>
          <a:r>
            <a:rPr lang="de-DE" dirty="0">
              <a:solidFill>
                <a:schemeClr val="tx1">
                  <a:lumMod val="75000"/>
                  <a:lumOff val="25000"/>
                </a:schemeClr>
              </a:solidFill>
            </a:rPr>
            <a:t>die Sargon-Stele</a:t>
          </a:r>
          <a:endParaRPr lang="en-US" dirty="0">
            <a:solidFill>
              <a:schemeClr val="tx1">
                <a:lumMod val="75000"/>
                <a:lumOff val="25000"/>
              </a:schemeClr>
            </a:solidFill>
          </a:endParaRPr>
        </a:p>
      </dgm:t>
    </dgm:pt>
    <dgm:pt modelId="{FE175042-7926-4445-9C0F-B7ED4CB69BDB}" type="parTrans" cxnId="{EB4A4523-5B65-437B-A326-E82183984266}">
      <dgm:prSet/>
      <dgm:spPr/>
      <dgm:t>
        <a:bodyPr/>
        <a:lstStyle/>
        <a:p>
          <a:endParaRPr lang="en-US"/>
        </a:p>
      </dgm:t>
    </dgm:pt>
    <dgm:pt modelId="{D037020B-623C-4C3D-BF1B-F9DDAB3CF772}" type="sibTrans" cxnId="{EB4A4523-5B65-437B-A326-E82183984266}">
      <dgm:prSet/>
      <dgm:spPr/>
      <dgm:t>
        <a:bodyPr/>
        <a:lstStyle/>
        <a:p>
          <a:endParaRPr lang="en-US"/>
        </a:p>
      </dgm:t>
    </dgm:pt>
    <dgm:pt modelId="{32925215-076A-4382-904A-F14DACE42DFF}">
      <dgm:prSet/>
      <dgm:spPr/>
      <dgm:t>
        <a:bodyPr/>
        <a:lstStyle/>
        <a:p>
          <a:r>
            <a:rPr lang="de-DE" dirty="0">
              <a:solidFill>
                <a:schemeClr val="tx1">
                  <a:lumMod val="75000"/>
                  <a:lumOff val="25000"/>
                </a:schemeClr>
              </a:solidFill>
            </a:rPr>
            <a:t>die </a:t>
          </a:r>
          <a:r>
            <a:rPr lang="de-DE" dirty="0" err="1">
              <a:solidFill>
                <a:schemeClr val="tx1">
                  <a:lumMod val="75000"/>
                  <a:lumOff val="25000"/>
                </a:schemeClr>
              </a:solidFill>
            </a:rPr>
            <a:t>Naram-Sîn</a:t>
          </a:r>
          <a:r>
            <a:rPr lang="de-DE" dirty="0">
              <a:solidFill>
                <a:schemeClr val="tx1">
                  <a:lumMod val="75000"/>
                  <a:lumOff val="25000"/>
                </a:schemeClr>
              </a:solidFill>
            </a:rPr>
            <a:t> Stele</a:t>
          </a:r>
          <a:endParaRPr lang="en-US" dirty="0">
            <a:solidFill>
              <a:schemeClr val="tx1">
                <a:lumMod val="75000"/>
                <a:lumOff val="25000"/>
              </a:schemeClr>
            </a:solidFill>
          </a:endParaRPr>
        </a:p>
      </dgm:t>
    </dgm:pt>
    <dgm:pt modelId="{7C237064-9C2F-4C77-A525-1CF703A854D5}" type="parTrans" cxnId="{4CD68EDB-0494-4F8C-856D-B3392536845E}">
      <dgm:prSet/>
      <dgm:spPr/>
      <dgm:t>
        <a:bodyPr/>
        <a:lstStyle/>
        <a:p>
          <a:endParaRPr lang="en-US"/>
        </a:p>
      </dgm:t>
    </dgm:pt>
    <dgm:pt modelId="{82D631D4-586A-4A02-AC43-19789249F04E}" type="sibTrans" cxnId="{4CD68EDB-0494-4F8C-856D-B3392536845E}">
      <dgm:prSet/>
      <dgm:spPr/>
      <dgm:t>
        <a:bodyPr/>
        <a:lstStyle/>
        <a:p>
          <a:endParaRPr lang="en-US"/>
        </a:p>
      </dgm:t>
    </dgm:pt>
    <dgm:pt modelId="{6AFCFFA0-B75A-428C-AE49-8FAA0C97D6E9}">
      <dgm:prSet/>
      <dgm:spPr/>
      <dgm:t>
        <a:bodyPr/>
        <a:lstStyle/>
        <a:p>
          <a:r>
            <a:rPr lang="en-US" dirty="0" err="1">
              <a:solidFill>
                <a:schemeClr val="tx1">
                  <a:lumMod val="75000"/>
                  <a:lumOff val="25000"/>
                </a:schemeClr>
              </a:solidFill>
            </a:rPr>
            <a:t>Nachwirkung</a:t>
          </a:r>
          <a:r>
            <a:rPr lang="en-US" dirty="0">
              <a:solidFill>
                <a:schemeClr val="tx1">
                  <a:lumMod val="75000"/>
                  <a:lumOff val="25000"/>
                </a:schemeClr>
              </a:solidFill>
            </a:rPr>
            <a:t> (der Naram-</a:t>
          </a:r>
          <a:r>
            <a:rPr lang="en-US" dirty="0" err="1">
              <a:solidFill>
                <a:schemeClr val="tx1">
                  <a:lumMod val="75000"/>
                  <a:lumOff val="25000"/>
                </a:schemeClr>
              </a:solidFill>
            </a:rPr>
            <a:t>Sîn</a:t>
          </a:r>
          <a:r>
            <a:rPr lang="en-US" dirty="0">
              <a:solidFill>
                <a:schemeClr val="tx1">
                  <a:lumMod val="75000"/>
                  <a:lumOff val="25000"/>
                </a:schemeClr>
              </a:solidFill>
            </a:rPr>
            <a:t> Stele </a:t>
          </a:r>
          <a:r>
            <a:rPr lang="en-US" dirty="0" err="1">
              <a:solidFill>
                <a:schemeClr val="tx1">
                  <a:lumMod val="75000"/>
                  <a:lumOff val="25000"/>
                </a:schemeClr>
              </a:solidFill>
            </a:rPr>
            <a:t>im</a:t>
          </a:r>
          <a:r>
            <a:rPr lang="en-US" dirty="0">
              <a:solidFill>
                <a:schemeClr val="tx1">
                  <a:lumMod val="75000"/>
                  <a:lumOff val="25000"/>
                </a:schemeClr>
              </a:solidFill>
            </a:rPr>
            <a:t> </a:t>
          </a:r>
          <a:r>
            <a:rPr lang="en-US" dirty="0" err="1">
              <a:solidFill>
                <a:schemeClr val="tx1">
                  <a:lumMod val="75000"/>
                  <a:lumOff val="25000"/>
                </a:schemeClr>
              </a:solidFill>
            </a:rPr>
            <a:t>Speziellen</a:t>
          </a:r>
          <a:r>
            <a:rPr lang="en-US" dirty="0">
              <a:solidFill>
                <a:schemeClr val="tx1">
                  <a:lumMod val="75000"/>
                  <a:lumOff val="25000"/>
                </a:schemeClr>
              </a:solidFill>
            </a:rPr>
            <a:t>)</a:t>
          </a:r>
        </a:p>
      </dgm:t>
    </dgm:pt>
    <dgm:pt modelId="{10917416-09AB-4E05-BAD8-BB0326B3EA00}" type="parTrans" cxnId="{D80B4B59-E831-4C15-8511-B881F7BE4386}">
      <dgm:prSet/>
      <dgm:spPr/>
      <dgm:t>
        <a:bodyPr/>
        <a:lstStyle/>
        <a:p>
          <a:endParaRPr lang="en-US"/>
        </a:p>
      </dgm:t>
    </dgm:pt>
    <dgm:pt modelId="{CE7FC2E6-A60C-4A7E-887F-65DD644CCBB5}" type="sibTrans" cxnId="{D80B4B59-E831-4C15-8511-B881F7BE4386}">
      <dgm:prSet/>
      <dgm:spPr/>
      <dgm:t>
        <a:bodyPr/>
        <a:lstStyle/>
        <a:p>
          <a:endParaRPr lang="en-US"/>
        </a:p>
      </dgm:t>
    </dgm:pt>
    <dgm:pt modelId="{575163F7-E01F-144B-B6BD-2F7126C0C0BA}">
      <dgm:prSet/>
      <dgm:spPr/>
      <dgm:t>
        <a:bodyPr/>
        <a:lstStyle/>
        <a:p>
          <a:pPr rtl="0"/>
          <a:endParaRPr lang="de-DE"/>
        </a:p>
      </dgm:t>
    </dgm:pt>
    <dgm:pt modelId="{A8818B50-755C-CB49-99AF-A02729B4CF49}" type="parTrans" cxnId="{6825B7B9-4421-DB4A-9F21-CE01AC2CBF84}">
      <dgm:prSet/>
      <dgm:spPr/>
      <dgm:t>
        <a:bodyPr/>
        <a:lstStyle/>
        <a:p>
          <a:endParaRPr lang="de-DE"/>
        </a:p>
      </dgm:t>
    </dgm:pt>
    <dgm:pt modelId="{30A36F17-3539-C746-98A9-0D2BE649F6D7}" type="sibTrans" cxnId="{6825B7B9-4421-DB4A-9F21-CE01AC2CBF84}">
      <dgm:prSet/>
      <dgm:spPr/>
      <dgm:t>
        <a:bodyPr/>
        <a:lstStyle/>
        <a:p>
          <a:endParaRPr lang="de-DE"/>
        </a:p>
      </dgm:t>
    </dgm:pt>
    <dgm:pt modelId="{E2CFA8B4-BCB9-D74D-99D4-7B60EEA01A48}" type="pres">
      <dgm:prSet presAssocID="{15F98D8B-AE7E-4FF9-B722-CE8E828DF132}" presName="vert0" presStyleCnt="0">
        <dgm:presLayoutVars>
          <dgm:dir/>
          <dgm:animOne val="branch"/>
          <dgm:animLvl val="lvl"/>
        </dgm:presLayoutVars>
      </dgm:prSet>
      <dgm:spPr/>
    </dgm:pt>
    <dgm:pt modelId="{2D8AF7A8-9016-7D4F-944B-36C0AE59946A}" type="pres">
      <dgm:prSet presAssocID="{05349926-421D-4D57-BF5D-206AD99C9FC6}" presName="thickLine" presStyleLbl="alignNode1" presStyleIdx="0" presStyleCnt="4"/>
      <dgm:spPr/>
    </dgm:pt>
    <dgm:pt modelId="{0E82DCDA-1D17-6948-A7F7-8616E9B05C2C}" type="pres">
      <dgm:prSet presAssocID="{05349926-421D-4D57-BF5D-206AD99C9FC6}" presName="horz1" presStyleCnt="0"/>
      <dgm:spPr/>
    </dgm:pt>
    <dgm:pt modelId="{409F05C6-D9E8-C04B-9CCC-325E744B0266}" type="pres">
      <dgm:prSet presAssocID="{05349926-421D-4D57-BF5D-206AD99C9FC6}" presName="tx1" presStyleLbl="revTx" presStyleIdx="0" presStyleCnt="4"/>
      <dgm:spPr/>
    </dgm:pt>
    <dgm:pt modelId="{A929C2F1-748B-1D4C-839B-F0069CFD168D}" type="pres">
      <dgm:prSet presAssocID="{05349926-421D-4D57-BF5D-206AD99C9FC6}" presName="vert1" presStyleCnt="0"/>
      <dgm:spPr/>
    </dgm:pt>
    <dgm:pt modelId="{0B4E3B91-5325-544D-BFD0-73EA97BA6310}" type="pres">
      <dgm:prSet presAssocID="{32925215-076A-4382-904A-F14DACE42DFF}" presName="thickLine" presStyleLbl="alignNode1" presStyleIdx="1" presStyleCnt="4"/>
      <dgm:spPr/>
    </dgm:pt>
    <dgm:pt modelId="{CCB28064-C407-3B43-92FF-AE654C0BCCA0}" type="pres">
      <dgm:prSet presAssocID="{32925215-076A-4382-904A-F14DACE42DFF}" presName="horz1" presStyleCnt="0"/>
      <dgm:spPr/>
    </dgm:pt>
    <dgm:pt modelId="{782CD22C-BE81-4142-BE5F-47A69E9B7C7C}" type="pres">
      <dgm:prSet presAssocID="{32925215-076A-4382-904A-F14DACE42DFF}" presName="tx1" presStyleLbl="revTx" presStyleIdx="1" presStyleCnt="4"/>
      <dgm:spPr/>
    </dgm:pt>
    <dgm:pt modelId="{EA9FBEAC-5730-8340-94BE-59F635EB1F77}" type="pres">
      <dgm:prSet presAssocID="{32925215-076A-4382-904A-F14DACE42DFF}" presName="vert1" presStyleCnt="0"/>
      <dgm:spPr/>
    </dgm:pt>
    <dgm:pt modelId="{79B8A07B-0617-204C-8A99-094B4EB98484}" type="pres">
      <dgm:prSet presAssocID="{6AFCFFA0-B75A-428C-AE49-8FAA0C97D6E9}" presName="thickLine" presStyleLbl="alignNode1" presStyleIdx="2" presStyleCnt="4"/>
      <dgm:spPr/>
    </dgm:pt>
    <dgm:pt modelId="{3EC2E111-5BA7-CE46-A5B2-73DFD1235522}" type="pres">
      <dgm:prSet presAssocID="{6AFCFFA0-B75A-428C-AE49-8FAA0C97D6E9}" presName="horz1" presStyleCnt="0"/>
      <dgm:spPr/>
    </dgm:pt>
    <dgm:pt modelId="{E0E11D2E-7769-764A-AE30-1411D886F877}" type="pres">
      <dgm:prSet presAssocID="{6AFCFFA0-B75A-428C-AE49-8FAA0C97D6E9}" presName="tx1" presStyleLbl="revTx" presStyleIdx="2" presStyleCnt="4"/>
      <dgm:spPr/>
    </dgm:pt>
    <dgm:pt modelId="{C390DDF6-B4F2-B94F-B634-97BA5F26A0B9}" type="pres">
      <dgm:prSet presAssocID="{6AFCFFA0-B75A-428C-AE49-8FAA0C97D6E9}" presName="vert1" presStyleCnt="0"/>
      <dgm:spPr/>
    </dgm:pt>
    <dgm:pt modelId="{99FB0D99-F946-1E46-9707-0FAFDEFD9805}" type="pres">
      <dgm:prSet presAssocID="{575163F7-E01F-144B-B6BD-2F7126C0C0BA}" presName="thickLine" presStyleLbl="alignNode1" presStyleIdx="3" presStyleCnt="4"/>
      <dgm:spPr/>
    </dgm:pt>
    <dgm:pt modelId="{1B092898-9456-9A4C-AE38-18CBF87E2ECC}" type="pres">
      <dgm:prSet presAssocID="{575163F7-E01F-144B-B6BD-2F7126C0C0BA}" presName="horz1" presStyleCnt="0"/>
      <dgm:spPr/>
    </dgm:pt>
    <dgm:pt modelId="{A0BB3D85-0FB7-2647-BFE2-9E3D8AB7C838}" type="pres">
      <dgm:prSet presAssocID="{575163F7-E01F-144B-B6BD-2F7126C0C0BA}" presName="tx1" presStyleLbl="revTx" presStyleIdx="3" presStyleCnt="4"/>
      <dgm:spPr/>
    </dgm:pt>
    <dgm:pt modelId="{BCBCC9A3-92A9-E04E-B1E8-585F644E9E99}" type="pres">
      <dgm:prSet presAssocID="{575163F7-E01F-144B-B6BD-2F7126C0C0BA}" presName="vert1" presStyleCnt="0"/>
      <dgm:spPr/>
    </dgm:pt>
  </dgm:ptLst>
  <dgm:cxnLst>
    <dgm:cxn modelId="{EB4A4523-5B65-437B-A326-E82183984266}" srcId="{15F98D8B-AE7E-4FF9-B722-CE8E828DF132}" destId="{05349926-421D-4D57-BF5D-206AD99C9FC6}" srcOrd="0" destOrd="0" parTransId="{FE175042-7926-4445-9C0F-B7ED4CB69BDB}" sibTransId="{D037020B-623C-4C3D-BF1B-F9DDAB3CF772}"/>
    <dgm:cxn modelId="{40FA5030-28E3-4C4E-BC9F-5CBA6CB5268C}" type="presOf" srcId="{575163F7-E01F-144B-B6BD-2F7126C0C0BA}" destId="{A0BB3D85-0FB7-2647-BFE2-9E3D8AB7C838}" srcOrd="0" destOrd="0" presId="urn:microsoft.com/office/officeart/2008/layout/LinedList"/>
    <dgm:cxn modelId="{EEA4ED38-C582-4542-A345-F454A9CD6529}" type="presOf" srcId="{15F98D8B-AE7E-4FF9-B722-CE8E828DF132}" destId="{E2CFA8B4-BCB9-D74D-99D4-7B60EEA01A48}" srcOrd="0" destOrd="0" presId="urn:microsoft.com/office/officeart/2008/layout/LinedList"/>
    <dgm:cxn modelId="{D80B4B59-E831-4C15-8511-B881F7BE4386}" srcId="{15F98D8B-AE7E-4FF9-B722-CE8E828DF132}" destId="{6AFCFFA0-B75A-428C-AE49-8FAA0C97D6E9}" srcOrd="2" destOrd="0" parTransId="{10917416-09AB-4E05-BAD8-BB0326B3EA00}" sibTransId="{CE7FC2E6-A60C-4A7E-887F-65DD644CCBB5}"/>
    <dgm:cxn modelId="{D1FC3981-FA6A-D443-BD39-AD5F24B227C5}" type="presOf" srcId="{6AFCFFA0-B75A-428C-AE49-8FAA0C97D6E9}" destId="{E0E11D2E-7769-764A-AE30-1411D886F877}" srcOrd="0" destOrd="0" presId="urn:microsoft.com/office/officeart/2008/layout/LinedList"/>
    <dgm:cxn modelId="{2D42DB97-8BBC-4B47-BB4B-9BE3513786B0}" type="presOf" srcId="{05349926-421D-4D57-BF5D-206AD99C9FC6}" destId="{409F05C6-D9E8-C04B-9CCC-325E744B0266}" srcOrd="0" destOrd="0" presId="urn:microsoft.com/office/officeart/2008/layout/LinedList"/>
    <dgm:cxn modelId="{059B6F9E-1D25-8641-B573-664C1579B18E}" type="presOf" srcId="{32925215-076A-4382-904A-F14DACE42DFF}" destId="{782CD22C-BE81-4142-BE5F-47A69E9B7C7C}" srcOrd="0" destOrd="0" presId="urn:microsoft.com/office/officeart/2008/layout/LinedList"/>
    <dgm:cxn modelId="{6825B7B9-4421-DB4A-9F21-CE01AC2CBF84}" srcId="{15F98D8B-AE7E-4FF9-B722-CE8E828DF132}" destId="{575163F7-E01F-144B-B6BD-2F7126C0C0BA}" srcOrd="3" destOrd="0" parTransId="{A8818B50-755C-CB49-99AF-A02729B4CF49}" sibTransId="{30A36F17-3539-C746-98A9-0D2BE649F6D7}"/>
    <dgm:cxn modelId="{4CD68EDB-0494-4F8C-856D-B3392536845E}" srcId="{15F98D8B-AE7E-4FF9-B722-CE8E828DF132}" destId="{32925215-076A-4382-904A-F14DACE42DFF}" srcOrd="1" destOrd="0" parTransId="{7C237064-9C2F-4C77-A525-1CF703A854D5}" sibTransId="{82D631D4-586A-4A02-AC43-19789249F04E}"/>
    <dgm:cxn modelId="{911B067C-56C4-E743-AA4B-0FF82EE99417}" type="presParOf" srcId="{E2CFA8B4-BCB9-D74D-99D4-7B60EEA01A48}" destId="{2D8AF7A8-9016-7D4F-944B-36C0AE59946A}" srcOrd="0" destOrd="0" presId="urn:microsoft.com/office/officeart/2008/layout/LinedList"/>
    <dgm:cxn modelId="{27A2EC5C-6A6A-364F-8428-B4E0F262FC21}" type="presParOf" srcId="{E2CFA8B4-BCB9-D74D-99D4-7B60EEA01A48}" destId="{0E82DCDA-1D17-6948-A7F7-8616E9B05C2C}" srcOrd="1" destOrd="0" presId="urn:microsoft.com/office/officeart/2008/layout/LinedList"/>
    <dgm:cxn modelId="{E17F979C-DF78-E84E-9DC4-3CAE160A3582}" type="presParOf" srcId="{0E82DCDA-1D17-6948-A7F7-8616E9B05C2C}" destId="{409F05C6-D9E8-C04B-9CCC-325E744B0266}" srcOrd="0" destOrd="0" presId="urn:microsoft.com/office/officeart/2008/layout/LinedList"/>
    <dgm:cxn modelId="{883485C4-DD75-B946-A6D1-18250D7772E3}" type="presParOf" srcId="{0E82DCDA-1D17-6948-A7F7-8616E9B05C2C}" destId="{A929C2F1-748B-1D4C-839B-F0069CFD168D}" srcOrd="1" destOrd="0" presId="urn:microsoft.com/office/officeart/2008/layout/LinedList"/>
    <dgm:cxn modelId="{E5EA3B72-AB8B-2240-9046-4ED09BEC055A}" type="presParOf" srcId="{E2CFA8B4-BCB9-D74D-99D4-7B60EEA01A48}" destId="{0B4E3B91-5325-544D-BFD0-73EA97BA6310}" srcOrd="2" destOrd="0" presId="urn:microsoft.com/office/officeart/2008/layout/LinedList"/>
    <dgm:cxn modelId="{17F4B2D9-1C95-CC42-A5D7-14F8CB31C40E}" type="presParOf" srcId="{E2CFA8B4-BCB9-D74D-99D4-7B60EEA01A48}" destId="{CCB28064-C407-3B43-92FF-AE654C0BCCA0}" srcOrd="3" destOrd="0" presId="urn:microsoft.com/office/officeart/2008/layout/LinedList"/>
    <dgm:cxn modelId="{2BAA14FE-B300-C04C-A494-365224475C1F}" type="presParOf" srcId="{CCB28064-C407-3B43-92FF-AE654C0BCCA0}" destId="{782CD22C-BE81-4142-BE5F-47A69E9B7C7C}" srcOrd="0" destOrd="0" presId="urn:microsoft.com/office/officeart/2008/layout/LinedList"/>
    <dgm:cxn modelId="{8E44A535-121A-8F4F-8170-908A271BE78A}" type="presParOf" srcId="{CCB28064-C407-3B43-92FF-AE654C0BCCA0}" destId="{EA9FBEAC-5730-8340-94BE-59F635EB1F77}" srcOrd="1" destOrd="0" presId="urn:microsoft.com/office/officeart/2008/layout/LinedList"/>
    <dgm:cxn modelId="{2317C35A-0B2D-FC46-9112-32A7D1C0B1F8}" type="presParOf" srcId="{E2CFA8B4-BCB9-D74D-99D4-7B60EEA01A48}" destId="{79B8A07B-0617-204C-8A99-094B4EB98484}" srcOrd="4" destOrd="0" presId="urn:microsoft.com/office/officeart/2008/layout/LinedList"/>
    <dgm:cxn modelId="{E1C6FB27-6C56-4F48-A477-336890A8B6A9}" type="presParOf" srcId="{E2CFA8B4-BCB9-D74D-99D4-7B60EEA01A48}" destId="{3EC2E111-5BA7-CE46-A5B2-73DFD1235522}" srcOrd="5" destOrd="0" presId="urn:microsoft.com/office/officeart/2008/layout/LinedList"/>
    <dgm:cxn modelId="{229BDD62-C159-EE47-B804-23BF31CA0F80}" type="presParOf" srcId="{3EC2E111-5BA7-CE46-A5B2-73DFD1235522}" destId="{E0E11D2E-7769-764A-AE30-1411D886F877}" srcOrd="0" destOrd="0" presId="urn:microsoft.com/office/officeart/2008/layout/LinedList"/>
    <dgm:cxn modelId="{B2B6D4BB-1393-5945-8B01-9C5CB09F19DF}" type="presParOf" srcId="{3EC2E111-5BA7-CE46-A5B2-73DFD1235522}" destId="{C390DDF6-B4F2-B94F-B634-97BA5F26A0B9}" srcOrd="1" destOrd="0" presId="urn:microsoft.com/office/officeart/2008/layout/LinedList"/>
    <dgm:cxn modelId="{F953AA0E-AF91-FE4D-9573-08BD4E9A09E2}" type="presParOf" srcId="{E2CFA8B4-BCB9-D74D-99D4-7B60EEA01A48}" destId="{99FB0D99-F946-1E46-9707-0FAFDEFD9805}" srcOrd="6" destOrd="0" presId="urn:microsoft.com/office/officeart/2008/layout/LinedList"/>
    <dgm:cxn modelId="{42FC9DC8-5620-3941-A38E-BB95901CA7E3}" type="presParOf" srcId="{E2CFA8B4-BCB9-D74D-99D4-7B60EEA01A48}" destId="{1B092898-9456-9A4C-AE38-18CBF87E2ECC}" srcOrd="7" destOrd="0" presId="urn:microsoft.com/office/officeart/2008/layout/LinedList"/>
    <dgm:cxn modelId="{BBB788E3-510F-B74D-A65C-0E495D2172CD}" type="presParOf" srcId="{1B092898-9456-9A4C-AE38-18CBF87E2ECC}" destId="{A0BB3D85-0FB7-2647-BFE2-9E3D8AB7C838}" srcOrd="0" destOrd="0" presId="urn:microsoft.com/office/officeart/2008/layout/LinedList"/>
    <dgm:cxn modelId="{59975F9F-FF54-574A-9F3B-FD7527161A95}" type="presParOf" srcId="{1B092898-9456-9A4C-AE38-18CBF87E2ECC}" destId="{BCBCC9A3-92A9-E04E-B1E8-585F644E9E9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AF7A8-9016-7D4F-944B-36C0AE59946A}">
      <dsp:nvSpPr>
        <dsp:cNvPr id="0" name=""/>
        <dsp:cNvSpPr/>
      </dsp:nvSpPr>
      <dsp:spPr>
        <a:xfrm>
          <a:off x="0" y="0"/>
          <a:ext cx="9924607"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9F05C6-D9E8-C04B-9CCC-325E744B0266}">
      <dsp:nvSpPr>
        <dsp:cNvPr id="0" name=""/>
        <dsp:cNvSpPr/>
      </dsp:nvSpPr>
      <dsp:spPr>
        <a:xfrm>
          <a:off x="0" y="0"/>
          <a:ext cx="9924607" cy="621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de-DE" sz="3000" kern="1200" dirty="0">
              <a:solidFill>
                <a:schemeClr val="tx1">
                  <a:lumMod val="75000"/>
                  <a:lumOff val="25000"/>
                </a:schemeClr>
              </a:solidFill>
            </a:rPr>
            <a:t>die Sargon-Stele</a:t>
          </a:r>
          <a:endParaRPr lang="en-US" sz="3000" kern="1200" dirty="0">
            <a:solidFill>
              <a:schemeClr val="tx1">
                <a:lumMod val="75000"/>
                <a:lumOff val="25000"/>
              </a:schemeClr>
            </a:solidFill>
          </a:endParaRPr>
        </a:p>
      </dsp:txBody>
      <dsp:txXfrm>
        <a:off x="0" y="0"/>
        <a:ext cx="9924607" cy="621792"/>
      </dsp:txXfrm>
    </dsp:sp>
    <dsp:sp modelId="{0B4E3B91-5325-544D-BFD0-73EA97BA6310}">
      <dsp:nvSpPr>
        <dsp:cNvPr id="0" name=""/>
        <dsp:cNvSpPr/>
      </dsp:nvSpPr>
      <dsp:spPr>
        <a:xfrm>
          <a:off x="0" y="621792"/>
          <a:ext cx="9924607"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2CD22C-BE81-4142-BE5F-47A69E9B7C7C}">
      <dsp:nvSpPr>
        <dsp:cNvPr id="0" name=""/>
        <dsp:cNvSpPr/>
      </dsp:nvSpPr>
      <dsp:spPr>
        <a:xfrm>
          <a:off x="0" y="621792"/>
          <a:ext cx="9924607" cy="621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de-DE" sz="3000" kern="1200" dirty="0">
              <a:solidFill>
                <a:schemeClr val="tx1">
                  <a:lumMod val="75000"/>
                  <a:lumOff val="25000"/>
                </a:schemeClr>
              </a:solidFill>
            </a:rPr>
            <a:t>die </a:t>
          </a:r>
          <a:r>
            <a:rPr lang="de-DE" sz="3000" kern="1200" dirty="0" err="1">
              <a:solidFill>
                <a:schemeClr val="tx1">
                  <a:lumMod val="75000"/>
                  <a:lumOff val="25000"/>
                </a:schemeClr>
              </a:solidFill>
            </a:rPr>
            <a:t>Naram-Sîn</a:t>
          </a:r>
          <a:r>
            <a:rPr lang="de-DE" sz="3000" kern="1200" dirty="0">
              <a:solidFill>
                <a:schemeClr val="tx1">
                  <a:lumMod val="75000"/>
                  <a:lumOff val="25000"/>
                </a:schemeClr>
              </a:solidFill>
            </a:rPr>
            <a:t> Stele</a:t>
          </a:r>
          <a:endParaRPr lang="en-US" sz="3000" kern="1200" dirty="0">
            <a:solidFill>
              <a:schemeClr val="tx1">
                <a:lumMod val="75000"/>
                <a:lumOff val="25000"/>
              </a:schemeClr>
            </a:solidFill>
          </a:endParaRPr>
        </a:p>
      </dsp:txBody>
      <dsp:txXfrm>
        <a:off x="0" y="621792"/>
        <a:ext cx="9924607" cy="621792"/>
      </dsp:txXfrm>
    </dsp:sp>
    <dsp:sp modelId="{79B8A07B-0617-204C-8A99-094B4EB98484}">
      <dsp:nvSpPr>
        <dsp:cNvPr id="0" name=""/>
        <dsp:cNvSpPr/>
      </dsp:nvSpPr>
      <dsp:spPr>
        <a:xfrm>
          <a:off x="0" y="1243584"/>
          <a:ext cx="9924607"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E11D2E-7769-764A-AE30-1411D886F877}">
      <dsp:nvSpPr>
        <dsp:cNvPr id="0" name=""/>
        <dsp:cNvSpPr/>
      </dsp:nvSpPr>
      <dsp:spPr>
        <a:xfrm>
          <a:off x="0" y="1243584"/>
          <a:ext cx="9924607" cy="621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err="1">
              <a:solidFill>
                <a:schemeClr val="tx1">
                  <a:lumMod val="75000"/>
                  <a:lumOff val="25000"/>
                </a:schemeClr>
              </a:solidFill>
            </a:rPr>
            <a:t>Nachwirkung</a:t>
          </a:r>
          <a:r>
            <a:rPr lang="en-US" sz="3000" kern="1200" dirty="0">
              <a:solidFill>
                <a:schemeClr val="tx1">
                  <a:lumMod val="75000"/>
                  <a:lumOff val="25000"/>
                </a:schemeClr>
              </a:solidFill>
            </a:rPr>
            <a:t> (der Naram-</a:t>
          </a:r>
          <a:r>
            <a:rPr lang="en-US" sz="3000" kern="1200" dirty="0" err="1">
              <a:solidFill>
                <a:schemeClr val="tx1">
                  <a:lumMod val="75000"/>
                  <a:lumOff val="25000"/>
                </a:schemeClr>
              </a:solidFill>
            </a:rPr>
            <a:t>Sîn</a:t>
          </a:r>
          <a:r>
            <a:rPr lang="en-US" sz="3000" kern="1200" dirty="0">
              <a:solidFill>
                <a:schemeClr val="tx1">
                  <a:lumMod val="75000"/>
                  <a:lumOff val="25000"/>
                </a:schemeClr>
              </a:solidFill>
            </a:rPr>
            <a:t> Stele </a:t>
          </a:r>
          <a:r>
            <a:rPr lang="en-US" sz="3000" kern="1200" dirty="0" err="1">
              <a:solidFill>
                <a:schemeClr val="tx1">
                  <a:lumMod val="75000"/>
                  <a:lumOff val="25000"/>
                </a:schemeClr>
              </a:solidFill>
            </a:rPr>
            <a:t>im</a:t>
          </a:r>
          <a:r>
            <a:rPr lang="en-US" sz="3000" kern="1200" dirty="0">
              <a:solidFill>
                <a:schemeClr val="tx1">
                  <a:lumMod val="75000"/>
                  <a:lumOff val="25000"/>
                </a:schemeClr>
              </a:solidFill>
            </a:rPr>
            <a:t> </a:t>
          </a:r>
          <a:r>
            <a:rPr lang="en-US" sz="3000" kern="1200" dirty="0" err="1">
              <a:solidFill>
                <a:schemeClr val="tx1">
                  <a:lumMod val="75000"/>
                  <a:lumOff val="25000"/>
                </a:schemeClr>
              </a:solidFill>
            </a:rPr>
            <a:t>Speziellen</a:t>
          </a:r>
          <a:r>
            <a:rPr lang="en-US" sz="3000" kern="1200" dirty="0">
              <a:solidFill>
                <a:schemeClr val="tx1">
                  <a:lumMod val="75000"/>
                  <a:lumOff val="25000"/>
                </a:schemeClr>
              </a:solidFill>
            </a:rPr>
            <a:t>)</a:t>
          </a:r>
        </a:p>
      </dsp:txBody>
      <dsp:txXfrm>
        <a:off x="0" y="1243584"/>
        <a:ext cx="9924607" cy="621792"/>
      </dsp:txXfrm>
    </dsp:sp>
    <dsp:sp modelId="{99FB0D99-F946-1E46-9707-0FAFDEFD9805}">
      <dsp:nvSpPr>
        <dsp:cNvPr id="0" name=""/>
        <dsp:cNvSpPr/>
      </dsp:nvSpPr>
      <dsp:spPr>
        <a:xfrm>
          <a:off x="0" y="1865376"/>
          <a:ext cx="9924607"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BB3D85-0FB7-2647-BFE2-9E3D8AB7C838}">
      <dsp:nvSpPr>
        <dsp:cNvPr id="0" name=""/>
        <dsp:cNvSpPr/>
      </dsp:nvSpPr>
      <dsp:spPr>
        <a:xfrm>
          <a:off x="0" y="1865376"/>
          <a:ext cx="9924607" cy="621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de-DE" sz="3000" kern="1200"/>
        </a:p>
      </dsp:txBody>
      <dsp:txXfrm>
        <a:off x="0" y="1865376"/>
        <a:ext cx="9924607" cy="62179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08T09:47:57.128"/>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0 0,'27'25,"-5"-4,-19-18,5 8,5 0,-2 3,6-2,-9-5,5 4,0 1,-3-1,3 1,-3-1,-1-1,5 5,-5-5,5 2,1 2,-3-2,5 3,-6-3,0-2,3 5,-4-3,4 4,-2-2,1 0,-1 1,1-2,-2-1,0-1,-1 0,4 4,-2-3,6 5,-2-1,0-1,1 1,-2-1,-1-1,-1 0,0-1,-1 0,-1-2,-1-1,3 7,-3-7,3 5,-1-3,-2-2,3 3,-1 2,-3-5,3 5,-3-2,0-5,3 8,-2-8,0 4,3 1,-3-2,4 4,-4-4,1 1,1-1,-2-1,1 2,0-1,0 0,2 1,0 0,1 1,1 0,0 3,1-1,0 2,1 1,0 1,0 0,0-1,-1-1,-1-1,0 0,-2-2,-1 1,-2-3,1 1,0-1,1 0,1 0,0 1,-1 0,1-1,-1 0,-1-2,0 1,1 1,-1 0,1 0,-1 1,1 0,0 1,0 0,0 0,-1 0,1 0,2-1,0 1,0 0,1 2,0 0,0-2,0 1,1-1,-1 0,-1 0,0-1,0 0,0 0,-1-1,1 1,0 0,1 0,-1 0,1 1,-1 0,0 0,1 1,-1-1,1 0,-1 0,0-1,0 0,-2 0,1 1,-1-2,1 1,-1 0,0 0,0 1,2-1,1 2,0-1,0 0,1 1,0 0,-1 1,2 0,-1-1,0 0,0-1,-2 0,0-1,0 0,-2-1,0 1,0-2,-1 1,0-1,1-1,0 0,4 4,-2-2,3 2,-4-3,-1 0,1 0,-1 0,1 1,0 1,2 1,1 0,-1 1,1-1,-1 0,-1-1,0 0,-1-1,-1-1,-1 0,-1 0,4 5,-3-4,5 4,-4-4,0 0,1 2,0 0,3 2,-1-1,1 1,0 0,1-1,-1 0,0 1,0 0,0 0,0 0,0 0,1 1,0 1,1 0,0 2,1-1,0 0,1 2,-1 0,1 0,-1 0,-1-2,-1 0,0-1,1-1,-1 0,0 1,0-1,0 0,-1 0,-1 1,1-1,-1 0,0-2,-2-2,-1-1,1 1,-2 0,0 0,0-1,1 1,0 0,1 1,0 0,-2 0,2-1,-1 0,1 0,0-1,-2 0,0-1,0 0,3 3,-3-4,2 3,0-1,-2-1,3 3,-3-3,1 0,-1 0,0 0,-1 0,2-1,-1 2,0-1,0 0,1 1,-1-2,1 1,-1 0,1 0,1 1,-1 0,1 1,-1 0,0-1,1 0,-2-2,3 3,-3-3,2 4,-3-3,1 0,3 1,1 1,1 1,-2-1,-2 0,-2-1,1-1,-1 1,4 2,-3-4,1 3,-1 0,-2-3,6 6,-5-6,2 2,4 4,-4-4,5 5,-5-4,0-1,1 1,-2-2,1 0,2 2,-5-3,4 3,-3-3,0-1,3 4,0 0,-1-1,0 1,0-1,-4-2,6 5,-4-4,0-1,2 4,-4-4,3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0D2BAC-7974-644A-977C-099ABC3ED1F8}" type="datetimeFigureOut">
              <a:rPr lang="de-DE" smtClean="0"/>
              <a:t>17.06.2025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768C30-8BFE-0C42-B87A-6502482427EB}" type="slidenum">
              <a:rPr lang="de-DE" smtClean="0"/>
              <a:t>‹Nr.›</a:t>
            </a:fld>
            <a:endParaRPr lang="de-DE"/>
          </a:p>
        </p:txBody>
      </p:sp>
    </p:spTree>
    <p:extLst>
      <p:ext uri="{BB962C8B-B14F-4D97-AF65-F5344CB8AC3E}">
        <p14:creationId xmlns:p14="http://schemas.microsoft.com/office/powerpoint/2010/main" val="2422564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a:t>
            </a:r>
            <a:r>
              <a:rPr lang="de-DE" dirty="0" err="1"/>
              <a:t>Šutruk-Nahhunte</a:t>
            </a:r>
            <a:r>
              <a:rPr lang="de-DE" dirty="0"/>
              <a:t>, Sohn des </a:t>
            </a:r>
            <a:r>
              <a:rPr lang="de-DE" dirty="0" err="1"/>
              <a:t>Halluduš-Inšušinak</a:t>
            </a:r>
            <a:r>
              <a:rPr lang="de-DE" dirty="0"/>
              <a:t>, geliebter Diener des </a:t>
            </a:r>
            <a:r>
              <a:rPr lang="de-DE" dirty="0" err="1"/>
              <a:t>Inšušinak</a:t>
            </a:r>
            <a:r>
              <a:rPr lang="de-DE" dirty="0"/>
              <a:t>, König von </a:t>
            </a:r>
            <a:r>
              <a:rPr lang="de-DE" dirty="0" err="1"/>
              <a:t>Anzan</a:t>
            </a:r>
            <a:r>
              <a:rPr lang="de-DE" dirty="0"/>
              <a:t> und Susa, Mehrer meines Reiches, Pfleger von </a:t>
            </a:r>
            <a:r>
              <a:rPr lang="de-DE" dirty="0" err="1"/>
              <a:t>Elam</a:t>
            </a:r>
            <a:r>
              <a:rPr lang="de-DE" dirty="0"/>
              <a:t> und Landesfürst von </a:t>
            </a:r>
            <a:r>
              <a:rPr lang="de-DE" dirty="0" err="1"/>
              <a:t>Elam</a:t>
            </a:r>
            <a:r>
              <a:rPr lang="de-DE" dirty="0"/>
              <a:t>. Als </a:t>
            </a:r>
            <a:r>
              <a:rPr lang="de-DE" dirty="0" err="1"/>
              <a:t>Inšušinak</a:t>
            </a:r>
            <a:r>
              <a:rPr lang="de-DE" dirty="0"/>
              <a:t> mir den Auftrag gab, habe ich </a:t>
            </a:r>
            <a:r>
              <a:rPr lang="de-DE" dirty="0" err="1"/>
              <a:t>Sippar</a:t>
            </a:r>
            <a:r>
              <a:rPr lang="de-DE" dirty="0"/>
              <a:t> niedergeschlagen, die Stele des </a:t>
            </a:r>
            <a:r>
              <a:rPr lang="de-DE" dirty="0" err="1"/>
              <a:t>Naram-Sîn</a:t>
            </a:r>
            <a:r>
              <a:rPr lang="de-DE" dirty="0"/>
              <a:t> habe ich in die Hand bekommen und habe sie weggetragen und nach </a:t>
            </a:r>
            <a:r>
              <a:rPr lang="de-DE" dirty="0" err="1"/>
              <a:t>Elam</a:t>
            </a:r>
            <a:r>
              <a:rPr lang="de-DE" dirty="0"/>
              <a:t> fortgebracht. Dem </a:t>
            </a:r>
            <a:r>
              <a:rPr lang="de-DE" dirty="0" err="1"/>
              <a:t>Inšušinak</a:t>
            </a:r>
            <a:r>
              <a:rPr lang="de-DE" dirty="0"/>
              <a:t>, meinem Gott, stellte ich sie zur Weihe auf.</a:t>
            </a:r>
          </a:p>
        </p:txBody>
      </p:sp>
      <p:sp>
        <p:nvSpPr>
          <p:cNvPr id="4" name="Foliennummernplatzhalter 3"/>
          <p:cNvSpPr>
            <a:spLocks noGrp="1"/>
          </p:cNvSpPr>
          <p:nvPr>
            <p:ph type="sldNum" sz="quarter" idx="5"/>
          </p:nvPr>
        </p:nvSpPr>
        <p:spPr/>
        <p:txBody>
          <a:bodyPr/>
          <a:lstStyle/>
          <a:p>
            <a:fld id="{67768C30-8BFE-0C42-B87A-6502482427EB}" type="slidenum">
              <a:rPr lang="de-DE" smtClean="0"/>
              <a:t>12</a:t>
            </a:fld>
            <a:endParaRPr lang="de-DE"/>
          </a:p>
        </p:txBody>
      </p:sp>
    </p:spTree>
    <p:extLst>
      <p:ext uri="{BB962C8B-B14F-4D97-AF65-F5344CB8AC3E}">
        <p14:creationId xmlns:p14="http://schemas.microsoft.com/office/powerpoint/2010/main" val="3821694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de-DE"/>
              <a:t>Mastertitelformat bearbeiten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lvl1pPr algn="l">
              <a:defRPr/>
            </a:lvl1pPr>
          </a:lstStyle>
          <a:p>
            <a:fld id="{6E1FBC07-5C88-5E46-A8C3-BE65176CEFF4}" type="datetimeFigureOut">
              <a:rPr lang="de-DE" smtClean="0"/>
              <a:t>17.06.2025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6ACB3FB-842B-7247-B41F-A74A024BFE8A}" type="slidenum">
              <a:rPr lang="de-DE" smtClean="0"/>
              <a:t>‹Nr.›</a:t>
            </a:fld>
            <a:endParaRPr lang="de-DE"/>
          </a:p>
        </p:txBody>
      </p:sp>
      <p:cxnSp>
        <p:nvCxnSpPr>
          <p:cNvPr id="8" name="Straight Connector 7"/>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10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E1FBC07-5C88-5E46-A8C3-BE65176CEFF4}" type="datetimeFigureOut">
              <a:rPr lang="de-DE" smtClean="0"/>
              <a:t>17.06.2025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6ACB3FB-842B-7247-B41F-A74A024BFE8A}" type="slidenum">
              <a:rPr lang="de-DE" smtClean="0"/>
              <a:t>‹Nr.›</a:t>
            </a:fld>
            <a:endParaRPr lang="de-DE"/>
          </a:p>
        </p:txBody>
      </p:sp>
    </p:spTree>
    <p:extLst>
      <p:ext uri="{BB962C8B-B14F-4D97-AF65-F5344CB8AC3E}">
        <p14:creationId xmlns:p14="http://schemas.microsoft.com/office/powerpoint/2010/main" val="391533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de-DE"/>
              <a:t>Mastertitelformat bearbeiten</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E1FBC07-5C88-5E46-A8C3-BE65176CEFF4}" type="datetimeFigureOut">
              <a:rPr lang="de-DE" smtClean="0"/>
              <a:t>17.06.2025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6ACB3FB-842B-7247-B41F-A74A024BFE8A}" type="slidenum">
              <a:rPr lang="de-DE" smtClean="0"/>
              <a:t>‹Nr.›</a:t>
            </a:fld>
            <a:endParaRPr lang="de-DE"/>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066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E1FBC07-5C88-5E46-A8C3-BE65176CEFF4}" type="datetimeFigureOut">
              <a:rPr lang="de-DE" smtClean="0"/>
              <a:t>17.06.2025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6ACB3FB-842B-7247-B41F-A74A024BFE8A}" type="slidenum">
              <a:rPr lang="de-DE" smtClean="0"/>
              <a:t>‹Nr.›</a:t>
            </a:fld>
            <a:endParaRPr lang="de-DE"/>
          </a:p>
        </p:txBody>
      </p:sp>
    </p:spTree>
    <p:extLst>
      <p:ext uri="{BB962C8B-B14F-4D97-AF65-F5344CB8AC3E}">
        <p14:creationId xmlns:p14="http://schemas.microsoft.com/office/powerpoint/2010/main" val="1758345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de-DE"/>
              <a:t>Mastertitelformat bearbeiten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E1FBC07-5C88-5E46-A8C3-BE65176CEFF4}" type="datetimeFigureOut">
              <a:rPr lang="de-DE" smtClean="0"/>
              <a:t>17.06.2025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6ACB3FB-842B-7247-B41F-A74A024BFE8A}" type="slidenum">
              <a:rPr lang="de-DE" smtClean="0"/>
              <a:t>‹Nr.›</a:t>
            </a:fld>
            <a:endParaRPr lang="de-DE"/>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871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de-DE"/>
              <a:t>Mastertitelformat bearbeiten</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6E1FBC07-5C88-5E46-A8C3-BE65176CEFF4}" type="datetimeFigureOut">
              <a:rPr lang="de-DE" smtClean="0"/>
              <a:t>17.06.2025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6ACB3FB-842B-7247-B41F-A74A024BFE8A}" type="slidenum">
              <a:rPr lang="de-DE" smtClean="0"/>
              <a:t>‹Nr.›</a:t>
            </a:fld>
            <a:endParaRPr lang="de-DE"/>
          </a:p>
        </p:txBody>
      </p:sp>
    </p:spTree>
    <p:extLst>
      <p:ext uri="{BB962C8B-B14F-4D97-AF65-F5344CB8AC3E}">
        <p14:creationId xmlns:p14="http://schemas.microsoft.com/office/powerpoint/2010/main" val="205061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de-DE"/>
              <a:t>Mastertitelformat bearbeiten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024128" y="2967788"/>
            <a:ext cx="4754880" cy="33415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e-DE"/>
              <a:t>Mastertextformat bearbeiten</a:t>
            </a:r>
          </a:p>
        </p:txBody>
      </p:sp>
      <p:sp>
        <p:nvSpPr>
          <p:cNvPr id="6" name="Content Placeholder 5"/>
          <p:cNvSpPr>
            <a:spLocks noGrp="1"/>
          </p:cNvSpPr>
          <p:nvPr>
            <p:ph sz="quarter" idx="4"/>
          </p:nvPr>
        </p:nvSpPr>
        <p:spPr>
          <a:xfrm>
            <a:off x="5989320" y="2967788"/>
            <a:ext cx="4754880" cy="33415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6E1FBC07-5C88-5E46-A8C3-BE65176CEFF4}" type="datetimeFigureOut">
              <a:rPr lang="de-DE" smtClean="0"/>
              <a:t>17.06.2025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D6ACB3FB-842B-7247-B41F-A74A024BFE8A}" type="slidenum">
              <a:rPr lang="de-DE" smtClean="0"/>
              <a:t>‹Nr.›</a:t>
            </a:fld>
            <a:endParaRPr lang="de-DE"/>
          </a:p>
        </p:txBody>
      </p:sp>
    </p:spTree>
    <p:extLst>
      <p:ext uri="{BB962C8B-B14F-4D97-AF65-F5344CB8AC3E}">
        <p14:creationId xmlns:p14="http://schemas.microsoft.com/office/powerpoint/2010/main" val="48586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6E1FBC07-5C88-5E46-A8C3-BE65176CEFF4}" type="datetimeFigureOut">
              <a:rPr lang="de-DE" smtClean="0"/>
              <a:t>17.06.2025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D6ACB3FB-842B-7247-B41F-A74A024BFE8A}" type="slidenum">
              <a:rPr lang="de-DE" smtClean="0"/>
              <a:t>‹Nr.›</a:t>
            </a:fld>
            <a:endParaRPr lang="de-DE"/>
          </a:p>
        </p:txBody>
      </p:sp>
    </p:spTree>
    <p:extLst>
      <p:ext uri="{BB962C8B-B14F-4D97-AF65-F5344CB8AC3E}">
        <p14:creationId xmlns:p14="http://schemas.microsoft.com/office/powerpoint/2010/main" val="2562033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1FBC07-5C88-5E46-A8C3-BE65176CEFF4}" type="datetimeFigureOut">
              <a:rPr lang="de-DE" smtClean="0"/>
              <a:t>17.06.2025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D6ACB3FB-842B-7247-B41F-A74A024BFE8A}" type="slidenum">
              <a:rPr lang="de-DE" smtClean="0"/>
              <a:t>‹Nr.›</a:t>
            </a:fld>
            <a:endParaRPr lang="de-DE"/>
          </a:p>
        </p:txBody>
      </p:sp>
    </p:spTree>
    <p:extLst>
      <p:ext uri="{BB962C8B-B14F-4D97-AF65-F5344CB8AC3E}">
        <p14:creationId xmlns:p14="http://schemas.microsoft.com/office/powerpoint/2010/main" val="2961882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de-DE"/>
              <a:t>Mastertitelformat bearbeiten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6E1FBC07-5C88-5E46-A8C3-BE65176CEFF4}" type="datetimeFigureOut">
              <a:rPr lang="de-DE" smtClean="0"/>
              <a:t>17.06.2025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6ACB3FB-842B-7247-B41F-A74A024BFE8A}" type="slidenum">
              <a:rPr lang="de-DE" smtClean="0"/>
              <a:t>‹Nr.›</a:t>
            </a:fld>
            <a:endParaRPr lang="de-DE"/>
          </a:p>
        </p:txBody>
      </p:sp>
    </p:spTree>
    <p:extLst>
      <p:ext uri="{BB962C8B-B14F-4D97-AF65-F5344CB8AC3E}">
        <p14:creationId xmlns:p14="http://schemas.microsoft.com/office/powerpoint/2010/main" val="48832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de-DE"/>
              <a:t>Mastertitelformat bearbeiten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6E1FBC07-5C88-5E46-A8C3-BE65176CEFF4}" type="datetimeFigureOut">
              <a:rPr lang="de-DE" smtClean="0"/>
              <a:t>17.06.2025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6ACB3FB-842B-7247-B41F-A74A024BFE8A}" type="slidenum">
              <a:rPr lang="de-DE" smtClean="0"/>
              <a:t>‹Nr.›</a:t>
            </a:fld>
            <a:endParaRPr lang="de-DE"/>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217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E1FBC07-5C88-5E46-A8C3-BE65176CEFF4}" type="datetimeFigureOut">
              <a:rPr lang="de-DE" smtClean="0"/>
              <a:t>17.06.2025</a:t>
            </a:fld>
            <a:endParaRPr lang="de-DE"/>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de-DE"/>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6ACB3FB-842B-7247-B41F-A74A024BFE8A}" type="slidenum">
              <a:rPr lang="de-DE" smtClean="0"/>
              <a:t>‹Nr.›</a:t>
            </a:fld>
            <a:endParaRPr lang="de-DE"/>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50769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academic.oup.com/book/35306/chapter/299934322"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achemenet.com/en/visit/?/susa/royal-city"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Artefakt, Statue, Kunst, Schnitzerei enthält.&#10;&#10;KI-generierte Inhalte können fehlerhaft sein.">
            <a:extLst>
              <a:ext uri="{FF2B5EF4-FFF2-40B4-BE49-F238E27FC236}">
                <a16:creationId xmlns:a16="http://schemas.microsoft.com/office/drawing/2014/main" id="{50147713-F0EE-82E7-C2C8-35A44B84A4FF}"/>
              </a:ext>
            </a:extLst>
          </p:cNvPr>
          <p:cNvPicPr>
            <a:picLocks noChangeAspect="1"/>
          </p:cNvPicPr>
          <p:nvPr/>
        </p:nvPicPr>
        <p:blipFill>
          <a:blip r:embed="rId2">
            <a:alphaModFix amt="50000"/>
          </a:blip>
          <a:stretch>
            <a:fillRect/>
          </a:stretch>
        </p:blipFill>
        <p:spPr>
          <a:xfrm>
            <a:off x="6248402" y="-955622"/>
            <a:ext cx="5943598" cy="8769243"/>
          </a:xfrm>
          <a:prstGeom prst="rect">
            <a:avLst/>
          </a:prstGeom>
        </p:spPr>
      </p:pic>
      <p:pic>
        <p:nvPicPr>
          <p:cNvPr id="7" name="Grafik 6" descr="Ein Bild, das Artefakt, Statue, Museum, Skulptur enthält.&#10;&#10;KI-generierte Inhalte können fehlerhaft sein.">
            <a:extLst>
              <a:ext uri="{FF2B5EF4-FFF2-40B4-BE49-F238E27FC236}">
                <a16:creationId xmlns:a16="http://schemas.microsoft.com/office/drawing/2014/main" id="{83610860-8120-F1D8-70FF-8B4D50FC95BD}"/>
              </a:ext>
            </a:extLst>
          </p:cNvPr>
          <p:cNvPicPr>
            <a:picLocks noChangeAspect="1"/>
          </p:cNvPicPr>
          <p:nvPr/>
        </p:nvPicPr>
        <p:blipFill>
          <a:blip r:embed="rId3">
            <a:alphaModFix amt="50000"/>
          </a:blip>
          <a:stretch>
            <a:fillRect/>
          </a:stretch>
        </p:blipFill>
        <p:spPr>
          <a:xfrm>
            <a:off x="0" y="-640772"/>
            <a:ext cx="6248400" cy="7810500"/>
          </a:xfrm>
          <a:prstGeom prst="rect">
            <a:avLst/>
          </a:prstGeom>
          <a:ln w="28575">
            <a:noFill/>
          </a:ln>
        </p:spPr>
      </p:pic>
      <p:sp>
        <p:nvSpPr>
          <p:cNvPr id="2" name="Titel 1">
            <a:extLst>
              <a:ext uri="{FF2B5EF4-FFF2-40B4-BE49-F238E27FC236}">
                <a16:creationId xmlns:a16="http://schemas.microsoft.com/office/drawing/2014/main" id="{432307F5-86FC-A327-8449-8B02ED20B195}"/>
              </a:ext>
            </a:extLst>
          </p:cNvPr>
          <p:cNvSpPr>
            <a:spLocks noGrp="1"/>
          </p:cNvSpPr>
          <p:nvPr>
            <p:ph type="title" idx="4294967295"/>
          </p:nvPr>
        </p:nvSpPr>
        <p:spPr>
          <a:xfrm>
            <a:off x="1897061" y="1928812"/>
            <a:ext cx="8397875" cy="1500187"/>
          </a:xfrm>
        </p:spPr>
        <p:txBody>
          <a:bodyPr>
            <a:normAutofit fontScale="90000"/>
          </a:bodyPr>
          <a:lstStyle/>
          <a:p>
            <a:pPr algn="ctr"/>
            <a:r>
              <a:rPr lang="de-DE" sz="6000" b="1" spc="100" dirty="0">
                <a:solidFill>
                  <a:schemeClr val="accent1">
                    <a:lumMod val="50000"/>
                  </a:schemeClr>
                </a:solidFill>
              </a:rPr>
              <a:t>Die Siegesstelen </a:t>
            </a:r>
            <a:br>
              <a:rPr lang="de-DE" sz="6000" b="1" spc="100" dirty="0">
                <a:solidFill>
                  <a:schemeClr val="accent1">
                    <a:lumMod val="50000"/>
                  </a:schemeClr>
                </a:solidFill>
              </a:rPr>
            </a:br>
            <a:r>
              <a:rPr lang="de-DE" sz="2700" b="1" spc="100" dirty="0">
                <a:solidFill>
                  <a:schemeClr val="accent1">
                    <a:lumMod val="50000"/>
                  </a:schemeClr>
                </a:solidFill>
              </a:rPr>
              <a:t>von</a:t>
            </a:r>
            <a:r>
              <a:rPr lang="de-DE" sz="6000" b="1" spc="100" dirty="0">
                <a:solidFill>
                  <a:schemeClr val="accent1">
                    <a:lumMod val="50000"/>
                  </a:schemeClr>
                </a:solidFill>
              </a:rPr>
              <a:t> </a:t>
            </a:r>
            <a:br>
              <a:rPr lang="de-DE" sz="6000" b="1" spc="100" dirty="0">
                <a:solidFill>
                  <a:schemeClr val="accent1">
                    <a:lumMod val="50000"/>
                  </a:schemeClr>
                </a:solidFill>
              </a:rPr>
            </a:br>
            <a:r>
              <a:rPr lang="de-DE" sz="6000" b="1" spc="100" dirty="0">
                <a:solidFill>
                  <a:schemeClr val="accent1">
                    <a:lumMod val="50000"/>
                  </a:schemeClr>
                </a:solidFill>
              </a:rPr>
              <a:t>Sargon und </a:t>
            </a:r>
            <a:r>
              <a:rPr lang="de-DE" sz="6000" b="1" spc="100" dirty="0" err="1">
                <a:solidFill>
                  <a:schemeClr val="accent1">
                    <a:lumMod val="50000"/>
                  </a:schemeClr>
                </a:solidFill>
              </a:rPr>
              <a:t>naram-sîn</a:t>
            </a:r>
            <a:endParaRPr lang="de-DE" sz="5400" dirty="0">
              <a:solidFill>
                <a:schemeClr val="accent1">
                  <a:lumMod val="50000"/>
                </a:schemeClr>
              </a:solidFill>
            </a:endParaRPr>
          </a:p>
        </p:txBody>
      </p:sp>
      <p:sp>
        <p:nvSpPr>
          <p:cNvPr id="3" name="Inhaltsplatzhalter 2">
            <a:extLst>
              <a:ext uri="{FF2B5EF4-FFF2-40B4-BE49-F238E27FC236}">
                <a16:creationId xmlns:a16="http://schemas.microsoft.com/office/drawing/2014/main" id="{94E6ECF9-A224-55C1-729D-457B55CA8CAF}"/>
              </a:ext>
            </a:extLst>
          </p:cNvPr>
          <p:cNvSpPr>
            <a:spLocks noGrp="1"/>
          </p:cNvSpPr>
          <p:nvPr>
            <p:ph idx="4294967295"/>
          </p:nvPr>
        </p:nvSpPr>
        <p:spPr>
          <a:xfrm>
            <a:off x="2860674" y="4549270"/>
            <a:ext cx="6470650" cy="1794885"/>
          </a:xfrm>
          <a:ln w="28575">
            <a:noFill/>
          </a:ln>
        </p:spPr>
        <p:txBody>
          <a:bodyPr/>
          <a:lstStyle/>
          <a:p>
            <a:pPr algn="ctr">
              <a:lnSpc>
                <a:spcPct val="100000"/>
              </a:lnSpc>
              <a:spcBef>
                <a:spcPts val="0"/>
              </a:spcBef>
            </a:pPr>
            <a:r>
              <a:rPr lang="en-US" sz="1600" dirty="0">
                <a:solidFill>
                  <a:schemeClr val="accent1">
                    <a:lumMod val="50000"/>
                  </a:schemeClr>
                </a:solidFill>
              </a:rPr>
              <a:t>Referent: Mayra Menconi</a:t>
            </a:r>
          </a:p>
          <a:p>
            <a:pPr algn="ctr">
              <a:lnSpc>
                <a:spcPct val="100000"/>
              </a:lnSpc>
              <a:spcBef>
                <a:spcPts val="0"/>
              </a:spcBef>
            </a:pPr>
            <a:r>
              <a:rPr lang="en-US" sz="1600" dirty="0">
                <a:solidFill>
                  <a:schemeClr val="accent1">
                    <a:lumMod val="50000"/>
                  </a:schemeClr>
                </a:solidFill>
              </a:rPr>
              <a:t>Datum: 10.06.2025</a:t>
            </a:r>
          </a:p>
          <a:p>
            <a:pPr algn="ctr">
              <a:lnSpc>
                <a:spcPct val="100000"/>
              </a:lnSpc>
              <a:spcBef>
                <a:spcPts val="0"/>
              </a:spcBef>
            </a:pPr>
            <a:r>
              <a:rPr lang="en-US" sz="1600" dirty="0">
                <a:solidFill>
                  <a:schemeClr val="accent1">
                    <a:lumMod val="50000"/>
                  </a:schemeClr>
                </a:solidFill>
              </a:rPr>
              <a:t>Ruprecht-</a:t>
            </a:r>
            <a:r>
              <a:rPr lang="en-US" sz="1600" dirty="0" err="1">
                <a:solidFill>
                  <a:schemeClr val="accent1">
                    <a:lumMod val="50000"/>
                  </a:schemeClr>
                </a:solidFill>
              </a:rPr>
              <a:t>Karls</a:t>
            </a:r>
            <a:r>
              <a:rPr lang="en-US" sz="1600" dirty="0">
                <a:solidFill>
                  <a:schemeClr val="accent1">
                    <a:lumMod val="50000"/>
                  </a:schemeClr>
                </a:solidFill>
              </a:rPr>
              <a:t>-Universität Heidelberg</a:t>
            </a:r>
          </a:p>
          <a:p>
            <a:pPr algn="ctr">
              <a:lnSpc>
                <a:spcPct val="100000"/>
              </a:lnSpc>
              <a:spcBef>
                <a:spcPts val="0"/>
              </a:spcBef>
            </a:pPr>
            <a:r>
              <a:rPr lang="en-US" sz="1600" dirty="0" err="1">
                <a:solidFill>
                  <a:schemeClr val="accent1">
                    <a:lumMod val="50000"/>
                  </a:schemeClr>
                </a:solidFill>
              </a:rPr>
              <a:t>Institut</a:t>
            </a:r>
            <a:r>
              <a:rPr lang="en-US" sz="1600" dirty="0">
                <a:solidFill>
                  <a:schemeClr val="accent1">
                    <a:lumMod val="50000"/>
                  </a:schemeClr>
                </a:solidFill>
              </a:rPr>
              <a:t> für Ur- und </a:t>
            </a:r>
            <a:r>
              <a:rPr lang="en-US" sz="1600" dirty="0" err="1">
                <a:solidFill>
                  <a:schemeClr val="accent1">
                    <a:lumMod val="50000"/>
                  </a:schemeClr>
                </a:solidFill>
              </a:rPr>
              <a:t>Frühgeschichte</a:t>
            </a:r>
            <a:r>
              <a:rPr lang="en-US" sz="1600" dirty="0">
                <a:solidFill>
                  <a:schemeClr val="accent1">
                    <a:lumMod val="50000"/>
                  </a:schemeClr>
                </a:solidFill>
              </a:rPr>
              <a:t> und </a:t>
            </a:r>
            <a:r>
              <a:rPr lang="en-US" sz="1600" dirty="0" err="1">
                <a:solidFill>
                  <a:schemeClr val="accent1">
                    <a:lumMod val="50000"/>
                  </a:schemeClr>
                </a:solidFill>
              </a:rPr>
              <a:t>Vorderasiatische</a:t>
            </a:r>
            <a:r>
              <a:rPr lang="en-US" sz="1600" dirty="0">
                <a:solidFill>
                  <a:schemeClr val="accent1">
                    <a:lumMod val="50000"/>
                  </a:schemeClr>
                </a:solidFill>
              </a:rPr>
              <a:t> </a:t>
            </a:r>
            <a:r>
              <a:rPr lang="en-US" sz="1600" dirty="0" err="1">
                <a:solidFill>
                  <a:schemeClr val="accent1">
                    <a:lumMod val="50000"/>
                  </a:schemeClr>
                </a:solidFill>
              </a:rPr>
              <a:t>Archäologie</a:t>
            </a:r>
            <a:endParaRPr lang="en-US" sz="1600" dirty="0">
              <a:solidFill>
                <a:schemeClr val="accent1">
                  <a:lumMod val="50000"/>
                </a:schemeClr>
              </a:solidFill>
            </a:endParaRPr>
          </a:p>
          <a:p>
            <a:pPr algn="ctr">
              <a:lnSpc>
                <a:spcPct val="100000"/>
              </a:lnSpc>
              <a:spcBef>
                <a:spcPts val="0"/>
              </a:spcBef>
            </a:pPr>
            <a:r>
              <a:rPr lang="en-US" sz="1600" dirty="0">
                <a:solidFill>
                  <a:schemeClr val="accent1">
                    <a:lumMod val="50000"/>
                  </a:schemeClr>
                </a:solidFill>
              </a:rPr>
              <a:t>Seminar: Der </a:t>
            </a:r>
            <a:r>
              <a:rPr lang="en-US" sz="1600" dirty="0" err="1">
                <a:solidFill>
                  <a:schemeClr val="accent1">
                    <a:lumMod val="50000"/>
                  </a:schemeClr>
                </a:solidFill>
              </a:rPr>
              <a:t>alte</a:t>
            </a:r>
            <a:r>
              <a:rPr lang="en-US" sz="1600" dirty="0">
                <a:solidFill>
                  <a:schemeClr val="accent1">
                    <a:lumMod val="50000"/>
                  </a:schemeClr>
                </a:solidFill>
              </a:rPr>
              <a:t> Orient </a:t>
            </a:r>
            <a:r>
              <a:rPr lang="en-US" sz="1600" dirty="0" err="1">
                <a:solidFill>
                  <a:schemeClr val="accent1">
                    <a:lumMod val="50000"/>
                  </a:schemeClr>
                </a:solidFill>
              </a:rPr>
              <a:t>im</a:t>
            </a:r>
            <a:r>
              <a:rPr lang="en-US" sz="1600" dirty="0">
                <a:solidFill>
                  <a:schemeClr val="accent1">
                    <a:lumMod val="50000"/>
                  </a:schemeClr>
                </a:solidFill>
              </a:rPr>
              <a:t> Louvre</a:t>
            </a:r>
            <a:endParaRPr lang="en-US" sz="1600" i="0" u="none" strike="noStrike" dirty="0">
              <a:solidFill>
                <a:schemeClr val="accent1">
                  <a:lumMod val="50000"/>
                </a:schemeClr>
              </a:solidFill>
              <a:effectLst/>
            </a:endParaRPr>
          </a:p>
          <a:p>
            <a:pPr algn="ctr">
              <a:lnSpc>
                <a:spcPct val="100000"/>
              </a:lnSpc>
              <a:spcBef>
                <a:spcPts val="0"/>
              </a:spcBef>
            </a:pPr>
            <a:r>
              <a:rPr lang="en-US" sz="1600" dirty="0" err="1">
                <a:solidFill>
                  <a:schemeClr val="accent1">
                    <a:lumMod val="50000"/>
                  </a:schemeClr>
                </a:solidFill>
              </a:rPr>
              <a:t>Dozent</a:t>
            </a:r>
            <a:r>
              <a:rPr lang="en-US" sz="1600" dirty="0">
                <a:solidFill>
                  <a:schemeClr val="accent1">
                    <a:lumMod val="50000"/>
                  </a:schemeClr>
                </a:solidFill>
              </a:rPr>
              <a:t>: Prof. Dr. Aaron Schmitt</a:t>
            </a:r>
          </a:p>
          <a:p>
            <a:endParaRPr lang="de-DE" dirty="0">
              <a:solidFill>
                <a:schemeClr val="accent1">
                  <a:lumMod val="50000"/>
                </a:schemeClr>
              </a:solidFill>
            </a:endParaRPr>
          </a:p>
        </p:txBody>
      </p:sp>
      <p:sp>
        <p:nvSpPr>
          <p:cNvPr id="8" name="Textfeld 7">
            <a:extLst>
              <a:ext uri="{FF2B5EF4-FFF2-40B4-BE49-F238E27FC236}">
                <a16:creationId xmlns:a16="http://schemas.microsoft.com/office/drawing/2014/main" id="{83C3AA62-DBAA-01C4-881F-2D8F23429B8F}"/>
              </a:ext>
            </a:extLst>
          </p:cNvPr>
          <p:cNvSpPr txBox="1"/>
          <p:nvPr/>
        </p:nvSpPr>
        <p:spPr>
          <a:xfrm>
            <a:off x="9331324" y="6603053"/>
            <a:ext cx="4150374" cy="307777"/>
          </a:xfrm>
          <a:prstGeom prst="rect">
            <a:avLst/>
          </a:prstGeom>
          <a:noFill/>
        </p:spPr>
        <p:txBody>
          <a:bodyPr wrap="square" rtlCol="0">
            <a:spAutoFit/>
          </a:bodyPr>
          <a:lstStyle/>
          <a:p>
            <a:r>
              <a:rPr lang="de-DE" sz="1400" dirty="0">
                <a:solidFill>
                  <a:schemeClr val="tx1">
                    <a:lumMod val="75000"/>
                    <a:lumOff val="25000"/>
                  </a:schemeClr>
                </a:solidFill>
              </a:rPr>
              <a:t>Bilder: </a:t>
            </a:r>
            <a:r>
              <a:rPr lang="de-DE" sz="1400" dirty="0" err="1">
                <a:solidFill>
                  <a:schemeClr val="tx1">
                    <a:lumMod val="75000"/>
                    <a:lumOff val="25000"/>
                  </a:schemeClr>
                </a:solidFill>
              </a:rPr>
              <a:t>collections.louvre.fr</a:t>
            </a:r>
            <a:r>
              <a:rPr lang="de-DE" sz="1400" dirty="0">
                <a:solidFill>
                  <a:schemeClr val="tx1">
                    <a:lumMod val="75000"/>
                    <a:lumOff val="25000"/>
                  </a:schemeClr>
                </a:solidFill>
              </a:rPr>
              <a:t> (08.06.25)</a:t>
            </a:r>
          </a:p>
        </p:txBody>
      </p:sp>
    </p:spTree>
    <p:extLst>
      <p:ext uri="{BB962C8B-B14F-4D97-AF65-F5344CB8AC3E}">
        <p14:creationId xmlns:p14="http://schemas.microsoft.com/office/powerpoint/2010/main" val="3507238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Artefakt, Statue, Kunst, Schnitzerei enthält.&#10;&#10;KI-generierte Inhalte können fehlerhaft sein.">
            <a:extLst>
              <a:ext uri="{FF2B5EF4-FFF2-40B4-BE49-F238E27FC236}">
                <a16:creationId xmlns:a16="http://schemas.microsoft.com/office/drawing/2014/main" id="{6CE4C3AA-0255-4469-A618-AB9896F98A9E}"/>
              </a:ext>
            </a:extLst>
          </p:cNvPr>
          <p:cNvPicPr>
            <a:picLocks noChangeAspect="1"/>
          </p:cNvPicPr>
          <p:nvPr/>
        </p:nvPicPr>
        <p:blipFill>
          <a:blip r:embed="rId2"/>
          <a:srcRect l="5942" r="10004"/>
          <a:stretch>
            <a:fillRect/>
          </a:stretch>
        </p:blipFill>
        <p:spPr>
          <a:xfrm>
            <a:off x="0" y="0"/>
            <a:ext cx="3906983" cy="6858000"/>
          </a:xfrm>
          <a:prstGeom prst="rect">
            <a:avLst/>
          </a:prstGeom>
        </p:spPr>
      </p:pic>
      <p:pic>
        <p:nvPicPr>
          <p:cNvPr id="9" name="Grafik 8" descr="Ein Bild, das Artefakt, Schnitzerei, Steinschnitt, Geschichte enthält.&#10;&#10;KI-generierte Inhalte können fehlerhaft sein.">
            <a:extLst>
              <a:ext uri="{FF2B5EF4-FFF2-40B4-BE49-F238E27FC236}">
                <a16:creationId xmlns:a16="http://schemas.microsoft.com/office/drawing/2014/main" id="{3F22C5E9-2803-F880-84E4-4902400B0EDA}"/>
              </a:ext>
            </a:extLst>
          </p:cNvPr>
          <p:cNvPicPr>
            <a:picLocks noChangeAspect="1"/>
          </p:cNvPicPr>
          <p:nvPr/>
        </p:nvPicPr>
        <p:blipFill>
          <a:blip r:embed="rId3"/>
          <a:stretch>
            <a:fillRect/>
          </a:stretch>
        </p:blipFill>
        <p:spPr>
          <a:xfrm>
            <a:off x="3906983" y="0"/>
            <a:ext cx="4438649" cy="6858000"/>
          </a:xfrm>
          <a:prstGeom prst="rect">
            <a:avLst/>
          </a:prstGeom>
        </p:spPr>
      </p:pic>
      <p:pic>
        <p:nvPicPr>
          <p:cNvPr id="11" name="Grafik 10" descr="Ein Bild, das Artefakt, Steinschnitt, Schnitzerei, Geschichte enthält.&#10;&#10;KI-generierte Inhalte können fehlerhaft sein.">
            <a:extLst>
              <a:ext uri="{FF2B5EF4-FFF2-40B4-BE49-F238E27FC236}">
                <a16:creationId xmlns:a16="http://schemas.microsoft.com/office/drawing/2014/main" id="{641E757E-1FCC-5C5A-F4C3-4C118F77B7FB}"/>
              </a:ext>
            </a:extLst>
          </p:cNvPr>
          <p:cNvPicPr>
            <a:picLocks noChangeAspect="1"/>
          </p:cNvPicPr>
          <p:nvPr/>
        </p:nvPicPr>
        <p:blipFill>
          <a:blip r:embed="rId4"/>
          <a:stretch>
            <a:fillRect/>
          </a:stretch>
        </p:blipFill>
        <p:spPr>
          <a:xfrm>
            <a:off x="8096250" y="0"/>
            <a:ext cx="4095750" cy="6858000"/>
          </a:xfrm>
          <a:prstGeom prst="rect">
            <a:avLst/>
          </a:prstGeom>
        </p:spPr>
      </p:pic>
      <p:sp>
        <p:nvSpPr>
          <p:cNvPr id="12" name="Textfeld 11">
            <a:extLst>
              <a:ext uri="{FF2B5EF4-FFF2-40B4-BE49-F238E27FC236}">
                <a16:creationId xmlns:a16="http://schemas.microsoft.com/office/drawing/2014/main" id="{70ADEBD9-982E-2500-1473-867BE657A0AC}"/>
              </a:ext>
            </a:extLst>
          </p:cNvPr>
          <p:cNvSpPr txBox="1"/>
          <p:nvPr/>
        </p:nvSpPr>
        <p:spPr>
          <a:xfrm>
            <a:off x="7934207" y="6550223"/>
            <a:ext cx="4150374" cy="307777"/>
          </a:xfrm>
          <a:prstGeom prst="rect">
            <a:avLst/>
          </a:prstGeom>
          <a:noFill/>
        </p:spPr>
        <p:txBody>
          <a:bodyPr wrap="square" rtlCol="0">
            <a:spAutoFit/>
          </a:bodyPr>
          <a:lstStyle/>
          <a:p>
            <a:r>
              <a:rPr lang="de-DE" sz="1400" dirty="0">
                <a:solidFill>
                  <a:schemeClr val="tx1">
                    <a:lumMod val="75000"/>
                    <a:lumOff val="25000"/>
                  </a:schemeClr>
                </a:solidFill>
              </a:rPr>
              <a:t>Bilder: </a:t>
            </a:r>
            <a:r>
              <a:rPr lang="de-DE" sz="1400" dirty="0" err="1">
                <a:solidFill>
                  <a:schemeClr val="tx1">
                    <a:lumMod val="75000"/>
                    <a:lumOff val="25000"/>
                  </a:schemeClr>
                </a:solidFill>
              </a:rPr>
              <a:t>Naram-Sîn</a:t>
            </a:r>
            <a:r>
              <a:rPr lang="de-DE" sz="1400" dirty="0">
                <a:solidFill>
                  <a:schemeClr val="tx1">
                    <a:lumMod val="75000"/>
                    <a:lumOff val="25000"/>
                  </a:schemeClr>
                </a:solidFill>
              </a:rPr>
              <a:t> Stele; </a:t>
            </a:r>
            <a:r>
              <a:rPr lang="de-DE" sz="1400" dirty="0" err="1">
                <a:solidFill>
                  <a:schemeClr val="tx1">
                    <a:lumMod val="75000"/>
                    <a:lumOff val="25000"/>
                  </a:schemeClr>
                </a:solidFill>
              </a:rPr>
              <a:t>collections.louvre.fr</a:t>
            </a:r>
            <a:r>
              <a:rPr lang="de-DE" sz="1400" dirty="0">
                <a:solidFill>
                  <a:schemeClr val="tx1">
                    <a:lumMod val="75000"/>
                    <a:lumOff val="25000"/>
                  </a:schemeClr>
                </a:solidFill>
              </a:rPr>
              <a:t> (08.06.25)</a:t>
            </a:r>
          </a:p>
        </p:txBody>
      </p:sp>
    </p:spTree>
    <p:extLst>
      <p:ext uri="{BB962C8B-B14F-4D97-AF65-F5344CB8AC3E}">
        <p14:creationId xmlns:p14="http://schemas.microsoft.com/office/powerpoint/2010/main" val="2399231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93092C-146E-BF5E-49D3-49B91A242184}"/>
              </a:ext>
            </a:extLst>
          </p:cNvPr>
          <p:cNvSpPr>
            <a:spLocks noGrp="1"/>
          </p:cNvSpPr>
          <p:nvPr>
            <p:ph type="title"/>
          </p:nvPr>
        </p:nvSpPr>
        <p:spPr/>
        <p:txBody>
          <a:bodyPr>
            <a:normAutofit/>
          </a:bodyPr>
          <a:lstStyle/>
          <a:p>
            <a:r>
              <a:rPr lang="de-DE" sz="4400" b="1" dirty="0">
                <a:solidFill>
                  <a:schemeClr val="tx1">
                    <a:lumMod val="75000"/>
                    <a:lumOff val="25000"/>
                  </a:schemeClr>
                </a:solidFill>
              </a:rPr>
              <a:t>Die akkadische Inschrift</a:t>
            </a:r>
          </a:p>
        </p:txBody>
      </p:sp>
      <p:sp>
        <p:nvSpPr>
          <p:cNvPr id="4" name="Inhaltsplatzhalter 3">
            <a:extLst>
              <a:ext uri="{FF2B5EF4-FFF2-40B4-BE49-F238E27FC236}">
                <a16:creationId xmlns:a16="http://schemas.microsoft.com/office/drawing/2014/main" id="{34A4B647-E20A-056E-9391-9EEBB05455DF}"/>
              </a:ext>
            </a:extLst>
          </p:cNvPr>
          <p:cNvSpPr>
            <a:spLocks noGrp="1"/>
          </p:cNvSpPr>
          <p:nvPr>
            <p:ph sz="half" idx="1"/>
          </p:nvPr>
        </p:nvSpPr>
        <p:spPr>
          <a:xfrm>
            <a:off x="1024127" y="1690254"/>
            <a:ext cx="3478599" cy="5167746"/>
          </a:xfrm>
        </p:spPr>
        <p:txBody>
          <a:bodyPr>
            <a:normAutofit fontScale="85000" lnSpcReduction="20000"/>
          </a:bodyPr>
          <a:lstStyle/>
          <a:p>
            <a:pPr marL="457200" indent="-457200">
              <a:spcBef>
                <a:spcPts val="0"/>
              </a:spcBef>
              <a:buFont typeface="+mj-lt"/>
              <a:buAutoNum type="arabicParenR"/>
            </a:pPr>
            <a:endParaRPr lang="de-DE" baseline="30000" dirty="0">
              <a:solidFill>
                <a:schemeClr val="tx1">
                  <a:lumMod val="75000"/>
                  <a:lumOff val="25000"/>
                </a:schemeClr>
              </a:solidFill>
            </a:endParaRPr>
          </a:p>
          <a:p>
            <a:pPr marL="457200" indent="-457200">
              <a:spcBef>
                <a:spcPts val="0"/>
              </a:spcBef>
              <a:buFont typeface="+mj-lt"/>
              <a:buAutoNum type="arabicParenR"/>
            </a:pPr>
            <a:endParaRPr lang="de-DE" baseline="30000" dirty="0">
              <a:solidFill>
                <a:schemeClr val="tx1">
                  <a:lumMod val="75000"/>
                  <a:lumOff val="25000"/>
                </a:schemeClr>
              </a:solidFill>
            </a:endParaRPr>
          </a:p>
          <a:p>
            <a:pPr marL="457200" indent="-457200">
              <a:spcBef>
                <a:spcPts val="0"/>
              </a:spcBef>
              <a:buFont typeface="+mj-lt"/>
              <a:buAutoNum type="arabicParenR"/>
            </a:pPr>
            <a:r>
              <a:rPr lang="de-DE" baseline="30000" dirty="0">
                <a:solidFill>
                  <a:schemeClr val="tx1">
                    <a:lumMod val="75000"/>
                    <a:lumOff val="25000"/>
                  </a:schemeClr>
                </a:solidFill>
              </a:rPr>
              <a:t>d</a:t>
            </a:r>
            <a:r>
              <a:rPr lang="de-DE" dirty="0">
                <a:solidFill>
                  <a:schemeClr val="tx1">
                    <a:lumMod val="75000"/>
                    <a:lumOff val="25000"/>
                  </a:schemeClr>
                </a:solidFill>
              </a:rPr>
              <a:t>[na-</a:t>
            </a:r>
            <a:r>
              <a:rPr lang="de-DE" dirty="0" err="1">
                <a:solidFill>
                  <a:schemeClr val="tx1">
                    <a:lumMod val="75000"/>
                    <a:lumOff val="25000"/>
                  </a:schemeClr>
                </a:solidFill>
              </a:rPr>
              <a:t>r</a:t>
            </a:r>
            <a:r>
              <a:rPr lang="de-DE" dirty="0">
                <a:solidFill>
                  <a:schemeClr val="tx1">
                    <a:lumMod val="75000"/>
                    <a:lumOff val="25000"/>
                  </a:schemeClr>
                </a:solidFill>
              </a:rPr>
              <a:t>]a-am </a:t>
            </a:r>
            <a:r>
              <a:rPr lang="de-DE" baseline="30000" dirty="0" err="1">
                <a:solidFill>
                  <a:schemeClr val="tx1">
                    <a:lumMod val="75000"/>
                    <a:lumOff val="25000"/>
                  </a:schemeClr>
                </a:solidFill>
              </a:rPr>
              <a:t>d</a:t>
            </a:r>
            <a:r>
              <a:rPr lang="de-DE" dirty="0" err="1">
                <a:solidFill>
                  <a:schemeClr val="tx1">
                    <a:lumMod val="75000"/>
                    <a:lumOff val="25000"/>
                  </a:schemeClr>
                </a:solidFill>
              </a:rPr>
              <a:t>EN.ZU</a:t>
            </a:r>
            <a:endParaRPr lang="de-DE" dirty="0">
              <a:solidFill>
                <a:schemeClr val="tx1">
                  <a:lumMod val="75000"/>
                  <a:lumOff val="25000"/>
                </a:schemeClr>
              </a:solidFill>
            </a:endParaRPr>
          </a:p>
          <a:p>
            <a:pPr marL="457200" indent="-457200">
              <a:spcBef>
                <a:spcPts val="0"/>
              </a:spcBef>
              <a:buFont typeface="+mj-lt"/>
              <a:buAutoNum type="arabicParenR"/>
            </a:pPr>
            <a:r>
              <a:rPr lang="de-DE" dirty="0">
                <a:solidFill>
                  <a:schemeClr val="tx1">
                    <a:lumMod val="75000"/>
                    <a:lumOff val="25000"/>
                  </a:schemeClr>
                </a:solidFill>
              </a:rPr>
              <a:t>da-</a:t>
            </a:r>
            <a:r>
              <a:rPr lang="de-DE" dirty="0" err="1">
                <a:solidFill>
                  <a:schemeClr val="tx1">
                    <a:lumMod val="75000"/>
                    <a:lumOff val="25000"/>
                  </a:schemeClr>
                </a:solidFill>
              </a:rPr>
              <a:t>núm</a:t>
            </a:r>
            <a:endParaRPr lang="de-DE" dirty="0">
              <a:solidFill>
                <a:schemeClr val="tx1">
                  <a:lumMod val="75000"/>
                  <a:lumOff val="25000"/>
                </a:schemeClr>
              </a:solidFill>
            </a:endParaRPr>
          </a:p>
          <a:p>
            <a:pPr marL="0" indent="0">
              <a:spcBef>
                <a:spcPts val="0"/>
              </a:spcBef>
              <a:buNone/>
            </a:pPr>
            <a:endParaRPr lang="de-DE" dirty="0">
              <a:solidFill>
                <a:schemeClr val="tx1">
                  <a:lumMod val="75000"/>
                  <a:lumOff val="25000"/>
                </a:schemeClr>
              </a:solidFill>
            </a:endParaRPr>
          </a:p>
          <a:p>
            <a:pPr marL="457200" indent="-457200">
              <a:spcBef>
                <a:spcPts val="0"/>
              </a:spcBef>
              <a:buFont typeface="+mj-lt"/>
              <a:buAutoNum type="arabicParenR"/>
            </a:pPr>
            <a:r>
              <a:rPr lang="de-DE" dirty="0">
                <a:solidFill>
                  <a:schemeClr val="tx1">
                    <a:lumMod val="75000"/>
                    <a:lumOff val="25000"/>
                  </a:schemeClr>
                </a:solidFill>
              </a:rPr>
              <a:t>a-[…]</a:t>
            </a:r>
          </a:p>
          <a:p>
            <a:pPr marL="457200" indent="-457200">
              <a:spcBef>
                <a:spcPts val="0"/>
              </a:spcBef>
              <a:buFont typeface="+mj-lt"/>
              <a:buAutoNum type="arabicParenR"/>
            </a:pPr>
            <a:r>
              <a:rPr lang="de-DE" dirty="0">
                <a:solidFill>
                  <a:schemeClr val="tx1">
                    <a:lumMod val="75000"/>
                    <a:lumOff val="25000"/>
                  </a:schemeClr>
                </a:solidFill>
              </a:rPr>
              <a:t>si-du[</a:t>
            </a:r>
            <a:r>
              <a:rPr lang="de-DE" dirty="0" err="1">
                <a:solidFill>
                  <a:schemeClr val="tx1">
                    <a:lumMod val="75000"/>
                    <a:lumOff val="25000"/>
                  </a:schemeClr>
                </a:solidFill>
              </a:rPr>
              <a:t>r</a:t>
            </a:r>
            <a:r>
              <a:rPr lang="de-DE" dirty="0">
                <a:solidFill>
                  <a:schemeClr val="tx1">
                    <a:lumMod val="75000"/>
                    <a:lumOff val="25000"/>
                  </a:schemeClr>
                </a:solidFill>
              </a:rPr>
              <a:t>-x]</a:t>
            </a:r>
          </a:p>
          <a:p>
            <a:pPr marL="457200" indent="-457200">
              <a:spcBef>
                <a:spcPts val="0"/>
              </a:spcBef>
              <a:buFont typeface="+mj-lt"/>
              <a:buAutoNum type="arabicParenR"/>
            </a:pPr>
            <a:r>
              <a:rPr lang="de-DE" dirty="0">
                <a:solidFill>
                  <a:schemeClr val="tx1">
                    <a:lumMod val="75000"/>
                    <a:lumOff val="25000"/>
                  </a:schemeClr>
                </a:solidFill>
              </a:rPr>
              <a:t>ŚA.DÚ-</a:t>
            </a:r>
            <a:r>
              <a:rPr lang="de-DE" dirty="0" err="1">
                <a:solidFill>
                  <a:schemeClr val="tx1">
                    <a:lumMod val="75000"/>
                    <a:lumOff val="25000"/>
                  </a:schemeClr>
                </a:solidFill>
              </a:rPr>
              <a:t>ì</a:t>
            </a:r>
            <a:endParaRPr lang="de-DE" dirty="0">
              <a:solidFill>
                <a:schemeClr val="tx1">
                  <a:lumMod val="75000"/>
                  <a:lumOff val="25000"/>
                </a:schemeClr>
              </a:solidFill>
            </a:endParaRPr>
          </a:p>
          <a:p>
            <a:pPr marL="457200" indent="-457200">
              <a:spcBef>
                <a:spcPts val="0"/>
              </a:spcBef>
              <a:buFont typeface="+mj-lt"/>
              <a:buAutoNum type="arabicParenR"/>
            </a:pPr>
            <a:r>
              <a:rPr lang="de-DE" dirty="0" err="1">
                <a:solidFill>
                  <a:schemeClr val="tx1">
                    <a:lumMod val="75000"/>
                    <a:lumOff val="25000"/>
                  </a:schemeClr>
                </a:solidFill>
              </a:rPr>
              <a:t>lu</a:t>
            </a:r>
            <a:r>
              <a:rPr lang="de-DE" dirty="0">
                <a:solidFill>
                  <a:schemeClr val="tx1">
                    <a:lumMod val="75000"/>
                    <a:lumOff val="25000"/>
                  </a:schemeClr>
                </a:solidFill>
              </a:rPr>
              <a:t>-</a:t>
            </a:r>
            <a:r>
              <a:rPr lang="de-DE" dirty="0" err="1">
                <a:solidFill>
                  <a:schemeClr val="tx1">
                    <a:lumMod val="75000"/>
                    <a:lumOff val="25000"/>
                  </a:schemeClr>
                </a:solidFill>
              </a:rPr>
              <a:t>lu</a:t>
            </a:r>
            <a:r>
              <a:rPr lang="de-DE" dirty="0">
                <a:solidFill>
                  <a:schemeClr val="tx1">
                    <a:lumMod val="75000"/>
                    <a:lumOff val="25000"/>
                  </a:schemeClr>
                </a:solidFill>
              </a:rPr>
              <a:t>-bi-i[</a:t>
            </a:r>
            <a:r>
              <a:rPr lang="de-DE" dirty="0" err="1">
                <a:solidFill>
                  <a:schemeClr val="tx1">
                    <a:lumMod val="75000"/>
                    <a:lumOff val="25000"/>
                  </a:schemeClr>
                </a:solidFill>
              </a:rPr>
              <a:t>m.KI</a:t>
            </a:r>
            <a:r>
              <a:rPr lang="de-DE" dirty="0">
                <a:solidFill>
                  <a:schemeClr val="tx1">
                    <a:lumMod val="75000"/>
                    <a:lumOff val="25000"/>
                  </a:schemeClr>
                </a:solidFill>
              </a:rPr>
              <a:t>]</a:t>
            </a:r>
          </a:p>
          <a:p>
            <a:pPr marL="457200" indent="-457200">
              <a:spcBef>
                <a:spcPts val="0"/>
              </a:spcBef>
              <a:buFont typeface="+mj-lt"/>
              <a:buAutoNum type="arabicParenR"/>
            </a:pPr>
            <a:r>
              <a:rPr lang="de-DE" dirty="0" err="1">
                <a:solidFill>
                  <a:schemeClr val="tx1">
                    <a:lumMod val="75000"/>
                    <a:lumOff val="25000"/>
                  </a:schemeClr>
                </a:solidFill>
              </a:rPr>
              <a:t>ip-ḫu-ru-n</a:t>
            </a:r>
            <a:r>
              <a:rPr lang="de-DE" dirty="0">
                <a:solidFill>
                  <a:schemeClr val="tx1">
                    <a:lumMod val="75000"/>
                    <a:lumOff val="25000"/>
                  </a:schemeClr>
                </a:solidFill>
              </a:rPr>
              <a:t>[im-</a:t>
            </a:r>
            <a:r>
              <a:rPr lang="de-DE" dirty="0" err="1">
                <a:solidFill>
                  <a:schemeClr val="tx1">
                    <a:lumMod val="75000"/>
                    <a:lumOff val="25000"/>
                  </a:schemeClr>
                </a:solidFill>
              </a:rPr>
              <a:t>ma</a:t>
            </a:r>
            <a:r>
              <a:rPr lang="de-DE" dirty="0">
                <a:solidFill>
                  <a:schemeClr val="tx1">
                    <a:lumMod val="75000"/>
                    <a:lumOff val="25000"/>
                  </a:schemeClr>
                </a:solidFill>
              </a:rPr>
              <a:t>]</a:t>
            </a:r>
          </a:p>
          <a:p>
            <a:pPr marL="0" indent="0">
              <a:spcBef>
                <a:spcPts val="0"/>
              </a:spcBef>
              <a:buNone/>
            </a:pPr>
            <a:endParaRPr lang="de-DE" dirty="0">
              <a:solidFill>
                <a:schemeClr val="tx1">
                  <a:lumMod val="75000"/>
                  <a:lumOff val="25000"/>
                </a:schemeClr>
              </a:solidFill>
            </a:endParaRPr>
          </a:p>
          <a:p>
            <a:pPr marL="457200" indent="-457200">
              <a:spcBef>
                <a:spcPts val="0"/>
              </a:spcBef>
              <a:buFont typeface="+mj-lt"/>
              <a:buAutoNum type="arabicParenR"/>
            </a:pPr>
            <a:r>
              <a:rPr lang="de-DE" dirty="0">
                <a:solidFill>
                  <a:schemeClr val="tx1">
                    <a:lumMod val="75000"/>
                    <a:lumOff val="25000"/>
                  </a:schemeClr>
                </a:solidFill>
              </a:rPr>
              <a:t>⸤REC 169⸥</a:t>
            </a:r>
          </a:p>
          <a:p>
            <a:pPr marL="457200" indent="-457200">
              <a:spcBef>
                <a:spcPts val="0"/>
              </a:spcBef>
              <a:buFont typeface="+mj-lt"/>
              <a:buAutoNum type="arabicParenR"/>
            </a:pPr>
            <a:r>
              <a:rPr lang="de-DE" dirty="0">
                <a:solidFill>
                  <a:schemeClr val="tx1">
                    <a:lumMod val="75000"/>
                    <a:lumOff val="25000"/>
                  </a:schemeClr>
                </a:solidFill>
              </a:rPr>
              <a:t>i[m-x x] x [x]</a:t>
            </a:r>
          </a:p>
          <a:p>
            <a:pPr marL="457200" indent="-457200">
              <a:spcBef>
                <a:spcPts val="0"/>
              </a:spcBef>
              <a:buFont typeface="+mj-lt"/>
              <a:buAutoNum type="arabicParenR"/>
            </a:pPr>
            <a:r>
              <a:rPr lang="de-DE" dirty="0">
                <a:solidFill>
                  <a:schemeClr val="tx1">
                    <a:lumMod val="75000"/>
                    <a:lumOff val="25000"/>
                  </a:schemeClr>
                </a:solidFill>
              </a:rPr>
              <a:t>⸤a⸥-na</a:t>
            </a:r>
          </a:p>
          <a:p>
            <a:pPr marL="0" indent="0">
              <a:spcBef>
                <a:spcPts val="0"/>
              </a:spcBef>
              <a:buNone/>
            </a:pPr>
            <a:endParaRPr lang="de-DE" dirty="0">
              <a:solidFill>
                <a:schemeClr val="tx1">
                  <a:lumMod val="75000"/>
                  <a:lumOff val="25000"/>
                </a:schemeClr>
              </a:solidFill>
            </a:endParaRPr>
          </a:p>
          <a:p>
            <a:pPr marL="457200" indent="-457200">
              <a:spcBef>
                <a:spcPts val="0"/>
              </a:spcBef>
              <a:buFont typeface="+mj-lt"/>
              <a:buAutoNum type="arabicParenR"/>
            </a:pPr>
            <a:r>
              <a:rPr lang="de-DE" dirty="0">
                <a:solidFill>
                  <a:schemeClr val="tx1">
                    <a:lumMod val="75000"/>
                    <a:lumOff val="25000"/>
                  </a:schemeClr>
                </a:solidFill>
              </a:rPr>
              <a:t>ŚA.[DÚ-</a:t>
            </a:r>
            <a:r>
              <a:rPr lang="de-DE" dirty="0" err="1">
                <a:solidFill>
                  <a:schemeClr val="tx1">
                    <a:lumMod val="75000"/>
                    <a:lumOff val="25000"/>
                  </a:schemeClr>
                </a:solidFill>
              </a:rPr>
              <a:t>ì</a:t>
            </a:r>
            <a:r>
              <a:rPr lang="de-DE" dirty="0">
                <a:solidFill>
                  <a:schemeClr val="tx1">
                    <a:lumMod val="75000"/>
                    <a:lumOff val="25000"/>
                  </a:schemeClr>
                </a:solidFill>
              </a:rPr>
              <a:t>]</a:t>
            </a:r>
          </a:p>
          <a:p>
            <a:pPr marL="0" indent="0">
              <a:spcBef>
                <a:spcPts val="0"/>
              </a:spcBef>
              <a:buNone/>
            </a:pPr>
            <a:endParaRPr lang="de-DE" dirty="0">
              <a:solidFill>
                <a:schemeClr val="tx1">
                  <a:lumMod val="75000"/>
                  <a:lumOff val="25000"/>
                </a:schemeClr>
              </a:solidFill>
            </a:endParaRPr>
          </a:p>
          <a:p>
            <a:pPr marL="457200" indent="-457200">
              <a:spcBef>
                <a:spcPts val="0"/>
              </a:spcBef>
              <a:buFont typeface="+mj-lt"/>
              <a:buAutoNum type="arabicParenR"/>
            </a:pPr>
            <a:r>
              <a:rPr lang="de-DE" dirty="0">
                <a:solidFill>
                  <a:schemeClr val="tx1">
                    <a:lumMod val="75000"/>
                    <a:lumOff val="25000"/>
                  </a:schemeClr>
                </a:solidFill>
              </a:rPr>
              <a:t>[</a:t>
            </a:r>
            <a:r>
              <a:rPr lang="de-DE" dirty="0" err="1">
                <a:solidFill>
                  <a:schemeClr val="tx1">
                    <a:lumMod val="75000"/>
                    <a:lumOff val="25000"/>
                  </a:schemeClr>
                </a:solidFill>
              </a:rPr>
              <a:t>íś-pu-u</a:t>
            </a:r>
            <a:r>
              <a:rPr lang="de-DE" dirty="0">
                <a:solidFill>
                  <a:schemeClr val="tx1">
                    <a:lumMod val="75000"/>
                    <a:lumOff val="25000"/>
                  </a:schemeClr>
                </a:solidFill>
              </a:rPr>
              <a:t>]</a:t>
            </a:r>
            <a:r>
              <a:rPr lang="de-DE" dirty="0" err="1">
                <a:solidFill>
                  <a:schemeClr val="tx1">
                    <a:lumMod val="75000"/>
                    <a:lumOff val="25000"/>
                  </a:schemeClr>
                </a:solidFill>
              </a:rPr>
              <a:t>k</a:t>
            </a:r>
            <a:endParaRPr lang="de-DE" dirty="0">
              <a:solidFill>
                <a:schemeClr val="tx1">
                  <a:lumMod val="75000"/>
                  <a:lumOff val="25000"/>
                </a:schemeClr>
              </a:solidFill>
            </a:endParaRPr>
          </a:p>
          <a:p>
            <a:pPr marL="457200" indent="-457200">
              <a:spcBef>
                <a:spcPts val="0"/>
              </a:spcBef>
              <a:buFont typeface="+mj-lt"/>
              <a:buAutoNum type="arabicParenR"/>
            </a:pPr>
            <a:r>
              <a:rPr lang="de-DE" dirty="0">
                <a:solidFill>
                  <a:schemeClr val="tx1">
                    <a:lumMod val="75000"/>
                    <a:lumOff val="25000"/>
                  </a:schemeClr>
                </a:solidFill>
              </a:rPr>
              <a:t>[…] x ŠÈ […] ZU</a:t>
            </a:r>
          </a:p>
          <a:p>
            <a:pPr marL="457200" indent="-457200">
              <a:spcBef>
                <a:spcPts val="0"/>
              </a:spcBef>
              <a:buFont typeface="+mj-lt"/>
              <a:buAutoNum type="arabicParenR"/>
            </a:pPr>
            <a:r>
              <a:rPr lang="de-DE" dirty="0">
                <a:solidFill>
                  <a:schemeClr val="tx1">
                    <a:lumMod val="75000"/>
                    <a:lumOff val="25000"/>
                  </a:schemeClr>
                </a:solidFill>
              </a:rPr>
              <a:t>[a-na]</a:t>
            </a:r>
          </a:p>
          <a:p>
            <a:pPr marL="457200" indent="-457200">
              <a:spcBef>
                <a:spcPts val="0"/>
              </a:spcBef>
              <a:buFont typeface="+mj-lt"/>
              <a:buAutoNum type="arabicParenR"/>
            </a:pPr>
            <a:r>
              <a:rPr lang="de-DE" dirty="0">
                <a:solidFill>
                  <a:schemeClr val="tx1">
                    <a:lumMod val="75000"/>
                    <a:lumOff val="25000"/>
                  </a:schemeClr>
                </a:solidFill>
              </a:rPr>
              <a:t>[</a:t>
            </a:r>
            <a:r>
              <a:rPr lang="de-DE" baseline="30000" dirty="0" err="1">
                <a:solidFill>
                  <a:schemeClr val="tx1">
                    <a:lumMod val="75000"/>
                    <a:lumOff val="25000"/>
                  </a:schemeClr>
                </a:solidFill>
              </a:rPr>
              <a:t>d</a:t>
            </a:r>
            <a:r>
              <a:rPr lang="de-DE" dirty="0" err="1">
                <a:solidFill>
                  <a:schemeClr val="tx1">
                    <a:lumMod val="75000"/>
                    <a:lumOff val="25000"/>
                  </a:schemeClr>
                </a:solidFill>
              </a:rPr>
              <a:t>DN</a:t>
            </a:r>
            <a:r>
              <a:rPr lang="de-DE" dirty="0">
                <a:solidFill>
                  <a:schemeClr val="tx1">
                    <a:lumMod val="75000"/>
                    <a:lumOff val="25000"/>
                  </a:schemeClr>
                </a:solidFill>
              </a:rPr>
              <a:t>]</a:t>
            </a:r>
          </a:p>
          <a:p>
            <a:pPr marL="457200" indent="-457200">
              <a:spcBef>
                <a:spcPts val="0"/>
              </a:spcBef>
              <a:buFont typeface="+mj-lt"/>
              <a:buAutoNum type="arabicParenR"/>
            </a:pPr>
            <a:r>
              <a:rPr lang="de-DE" dirty="0">
                <a:solidFill>
                  <a:schemeClr val="tx1">
                    <a:lumMod val="75000"/>
                    <a:lumOff val="25000"/>
                  </a:schemeClr>
                </a:solidFill>
              </a:rPr>
              <a:t>A. ⸤MU-RU⸥</a:t>
            </a:r>
          </a:p>
          <a:p>
            <a:pPr marL="457200" indent="-457200">
              <a:buFont typeface="+mj-lt"/>
              <a:buAutoNum type="arabicParenR"/>
            </a:pPr>
            <a:endParaRPr lang="de-DE" dirty="0"/>
          </a:p>
          <a:p>
            <a:pPr marL="457200" indent="-457200">
              <a:buFont typeface="+mj-lt"/>
              <a:buAutoNum type="arabicParenR"/>
            </a:pPr>
            <a:endParaRPr lang="de-DE" dirty="0"/>
          </a:p>
          <a:p>
            <a:pPr marL="457200" indent="-457200">
              <a:buFont typeface="+mj-lt"/>
              <a:buAutoNum type="arabicParenR"/>
            </a:pPr>
            <a:endParaRPr lang="de-DE" dirty="0"/>
          </a:p>
          <a:p>
            <a:pPr marL="457200" indent="-457200">
              <a:buFont typeface="+mj-lt"/>
              <a:buAutoNum type="arabicParenR"/>
            </a:pPr>
            <a:endParaRPr lang="de-DE" dirty="0"/>
          </a:p>
          <a:p>
            <a:pPr marL="457200" indent="-457200">
              <a:buFont typeface="+mj-lt"/>
              <a:buAutoNum type="arabicParenR"/>
            </a:pPr>
            <a:endParaRPr lang="de-DE" dirty="0"/>
          </a:p>
          <a:p>
            <a:pPr marL="457200" indent="-457200">
              <a:buFont typeface="+mj-lt"/>
              <a:buAutoNum type="arabicParenR"/>
            </a:pPr>
            <a:endParaRPr lang="de-DE" dirty="0"/>
          </a:p>
          <a:p>
            <a:pPr marL="457200" indent="-457200">
              <a:buFont typeface="+mj-lt"/>
              <a:buAutoNum type="arabicParenR"/>
            </a:pPr>
            <a:endParaRPr lang="de-DE" dirty="0"/>
          </a:p>
        </p:txBody>
      </p:sp>
      <p:sp>
        <p:nvSpPr>
          <p:cNvPr id="5" name="Inhaltsplatzhalter 4">
            <a:extLst>
              <a:ext uri="{FF2B5EF4-FFF2-40B4-BE49-F238E27FC236}">
                <a16:creationId xmlns:a16="http://schemas.microsoft.com/office/drawing/2014/main" id="{0C4FA1E3-5782-BA7B-50BC-D97946C97D1B}"/>
              </a:ext>
            </a:extLst>
          </p:cNvPr>
          <p:cNvSpPr>
            <a:spLocks noGrp="1"/>
          </p:cNvSpPr>
          <p:nvPr>
            <p:ph sz="half" idx="2"/>
          </p:nvPr>
        </p:nvSpPr>
        <p:spPr>
          <a:xfrm>
            <a:off x="5989320" y="1690254"/>
            <a:ext cx="4754880" cy="4619106"/>
          </a:xfrm>
        </p:spPr>
        <p:txBody>
          <a:bodyPr>
            <a:normAutofit fontScale="85000" lnSpcReduction="20000"/>
          </a:bodyPr>
          <a:lstStyle/>
          <a:p>
            <a:r>
              <a:rPr lang="de-DE" u="sng" dirty="0">
                <a:solidFill>
                  <a:schemeClr val="tx1">
                    <a:lumMod val="75000"/>
                    <a:lumOff val="25000"/>
                  </a:schemeClr>
                </a:solidFill>
              </a:rPr>
              <a:t>Übersetzung nach RIME</a:t>
            </a:r>
          </a:p>
          <a:p>
            <a:r>
              <a:rPr lang="de-DE" dirty="0">
                <a:solidFill>
                  <a:schemeClr val="tx1">
                    <a:lumMod val="75000"/>
                    <a:lumOff val="25000"/>
                  </a:schemeClr>
                </a:solidFill>
              </a:rPr>
              <a:t>[Nar]am-</a:t>
            </a:r>
            <a:r>
              <a:rPr lang="de-DE" dirty="0" err="1">
                <a:solidFill>
                  <a:schemeClr val="tx1">
                    <a:lumMod val="75000"/>
                    <a:lumOff val="25000"/>
                  </a:schemeClr>
                </a:solidFill>
              </a:rPr>
              <a:t>Sîn</a:t>
            </a:r>
            <a:r>
              <a:rPr lang="de-DE" dirty="0">
                <a:solidFill>
                  <a:schemeClr val="tx1">
                    <a:lumMod val="75000"/>
                    <a:lumOff val="25000"/>
                  </a:schemeClr>
                </a:solidFill>
              </a:rPr>
              <a:t>, </a:t>
            </a:r>
            <a:r>
              <a:rPr lang="de-DE" dirty="0" err="1">
                <a:solidFill>
                  <a:schemeClr val="tx1">
                    <a:lumMod val="75000"/>
                    <a:lumOff val="25000"/>
                  </a:schemeClr>
                </a:solidFill>
              </a:rPr>
              <a:t>the</a:t>
            </a:r>
            <a:r>
              <a:rPr lang="de-DE" dirty="0">
                <a:solidFill>
                  <a:schemeClr val="tx1">
                    <a:lumMod val="75000"/>
                    <a:lumOff val="25000"/>
                  </a:schemeClr>
                </a:solidFill>
              </a:rPr>
              <a:t> </a:t>
            </a:r>
            <a:r>
              <a:rPr lang="de-DE" dirty="0" err="1">
                <a:solidFill>
                  <a:schemeClr val="tx1">
                    <a:lumMod val="75000"/>
                    <a:lumOff val="25000"/>
                  </a:schemeClr>
                </a:solidFill>
              </a:rPr>
              <a:t>mighty</a:t>
            </a:r>
            <a:r>
              <a:rPr lang="de-DE" dirty="0">
                <a:solidFill>
                  <a:schemeClr val="tx1">
                    <a:lumMod val="75000"/>
                    <a:lumOff val="25000"/>
                  </a:schemeClr>
                </a:solidFill>
              </a:rPr>
              <a:t>,</a:t>
            </a:r>
          </a:p>
          <a:p>
            <a:endParaRPr lang="de-DE" dirty="0">
              <a:solidFill>
                <a:schemeClr val="tx1">
                  <a:lumMod val="75000"/>
                  <a:lumOff val="25000"/>
                </a:schemeClr>
              </a:solidFill>
            </a:endParaRPr>
          </a:p>
          <a:p>
            <a:r>
              <a:rPr lang="de-DE" dirty="0">
                <a:solidFill>
                  <a:schemeClr val="tx1">
                    <a:lumMod val="75000"/>
                    <a:lumOff val="25000"/>
                  </a:schemeClr>
                </a:solidFill>
              </a:rPr>
              <a:t>…</a:t>
            </a:r>
            <a:r>
              <a:rPr lang="de-DE" dirty="0" err="1">
                <a:solidFill>
                  <a:schemeClr val="tx1">
                    <a:lumMod val="75000"/>
                    <a:lumOff val="25000"/>
                  </a:schemeClr>
                </a:solidFill>
              </a:rPr>
              <a:t>Sidu</a:t>
            </a:r>
            <a:r>
              <a:rPr lang="de-DE" dirty="0">
                <a:solidFill>
                  <a:schemeClr val="tx1">
                    <a:lumMod val="75000"/>
                    <a:lumOff val="25000"/>
                  </a:schemeClr>
                </a:solidFill>
              </a:rPr>
              <a:t>[</a:t>
            </a:r>
            <a:r>
              <a:rPr lang="de-DE" dirty="0" err="1">
                <a:solidFill>
                  <a:schemeClr val="tx1">
                    <a:lumMod val="75000"/>
                    <a:lumOff val="25000"/>
                  </a:schemeClr>
                </a:solidFill>
              </a:rPr>
              <a:t>r</a:t>
            </a:r>
            <a:r>
              <a:rPr lang="de-DE" dirty="0">
                <a:solidFill>
                  <a:schemeClr val="tx1">
                    <a:lumMod val="75000"/>
                    <a:lumOff val="25000"/>
                  </a:schemeClr>
                </a:solidFill>
              </a:rPr>
              <a:t>-x] (and) </a:t>
            </a:r>
            <a:r>
              <a:rPr lang="de-DE" dirty="0" err="1">
                <a:solidFill>
                  <a:schemeClr val="tx1">
                    <a:lumMod val="75000"/>
                    <a:lumOff val="25000"/>
                  </a:schemeClr>
                </a:solidFill>
              </a:rPr>
              <a:t>the</a:t>
            </a:r>
            <a:r>
              <a:rPr lang="de-DE" dirty="0">
                <a:solidFill>
                  <a:schemeClr val="tx1">
                    <a:lumMod val="75000"/>
                    <a:lumOff val="25000"/>
                  </a:schemeClr>
                </a:solidFill>
              </a:rPr>
              <a:t> </a:t>
            </a:r>
            <a:r>
              <a:rPr lang="de-DE" dirty="0" err="1">
                <a:solidFill>
                  <a:schemeClr val="tx1">
                    <a:lumMod val="75000"/>
                    <a:lumOff val="25000"/>
                  </a:schemeClr>
                </a:solidFill>
              </a:rPr>
              <a:t>highlanders</a:t>
            </a:r>
            <a:r>
              <a:rPr lang="de-DE" dirty="0">
                <a:solidFill>
                  <a:schemeClr val="tx1">
                    <a:lumMod val="75000"/>
                    <a:lumOff val="25000"/>
                  </a:schemeClr>
                </a:solidFill>
              </a:rPr>
              <a:t> </a:t>
            </a:r>
            <a:r>
              <a:rPr lang="de-DE" dirty="0" err="1">
                <a:solidFill>
                  <a:schemeClr val="tx1">
                    <a:lumMod val="75000"/>
                    <a:lumOff val="25000"/>
                  </a:schemeClr>
                </a:solidFill>
              </a:rPr>
              <a:t>of</a:t>
            </a:r>
            <a:r>
              <a:rPr lang="de-DE" dirty="0">
                <a:solidFill>
                  <a:schemeClr val="tx1">
                    <a:lumMod val="75000"/>
                    <a:lumOff val="25000"/>
                  </a:schemeClr>
                </a:solidFill>
              </a:rPr>
              <a:t> </a:t>
            </a:r>
            <a:r>
              <a:rPr lang="de-DE" dirty="0" err="1">
                <a:solidFill>
                  <a:schemeClr val="tx1">
                    <a:lumMod val="75000"/>
                    <a:lumOff val="25000"/>
                  </a:schemeClr>
                </a:solidFill>
              </a:rPr>
              <a:t>Lullubum</a:t>
            </a:r>
            <a:r>
              <a:rPr lang="de-DE" dirty="0">
                <a:solidFill>
                  <a:schemeClr val="tx1">
                    <a:lumMod val="75000"/>
                    <a:lumOff val="25000"/>
                  </a:schemeClr>
                </a:solidFill>
              </a:rPr>
              <a:t> </a:t>
            </a:r>
            <a:r>
              <a:rPr lang="de-DE" dirty="0" err="1">
                <a:solidFill>
                  <a:schemeClr val="tx1">
                    <a:lumMod val="75000"/>
                    <a:lumOff val="25000"/>
                  </a:schemeClr>
                </a:solidFill>
              </a:rPr>
              <a:t>assembled</a:t>
            </a:r>
            <a:r>
              <a:rPr lang="de-DE" dirty="0">
                <a:solidFill>
                  <a:schemeClr val="tx1">
                    <a:lumMod val="75000"/>
                    <a:lumOff val="25000"/>
                  </a:schemeClr>
                </a:solidFill>
              </a:rPr>
              <a:t> </a:t>
            </a:r>
            <a:r>
              <a:rPr lang="de-DE" dirty="0" err="1">
                <a:solidFill>
                  <a:schemeClr val="tx1">
                    <a:lumMod val="75000"/>
                    <a:lumOff val="25000"/>
                  </a:schemeClr>
                </a:solidFill>
              </a:rPr>
              <a:t>together</a:t>
            </a:r>
            <a:r>
              <a:rPr lang="de-DE" dirty="0">
                <a:solidFill>
                  <a:schemeClr val="tx1">
                    <a:lumMod val="75000"/>
                    <a:lumOff val="25000"/>
                  </a:schemeClr>
                </a:solidFill>
              </a:rPr>
              <a:t> …</a:t>
            </a:r>
          </a:p>
          <a:p>
            <a:endParaRPr lang="de-DE" dirty="0">
              <a:solidFill>
                <a:schemeClr val="tx1">
                  <a:lumMod val="75000"/>
                  <a:lumOff val="25000"/>
                </a:schemeClr>
              </a:solidFill>
            </a:endParaRPr>
          </a:p>
          <a:p>
            <a:endParaRPr lang="de-DE" dirty="0">
              <a:solidFill>
                <a:schemeClr val="tx1">
                  <a:lumMod val="75000"/>
                  <a:lumOff val="25000"/>
                </a:schemeClr>
              </a:solidFill>
            </a:endParaRPr>
          </a:p>
          <a:p>
            <a:r>
              <a:rPr lang="de-DE" dirty="0">
                <a:solidFill>
                  <a:schemeClr val="tx1">
                    <a:lumMod val="75000"/>
                    <a:lumOff val="25000"/>
                  </a:schemeClr>
                </a:solidFill>
              </a:rPr>
              <a:t>…bat[</a:t>
            </a:r>
            <a:r>
              <a:rPr lang="de-DE" dirty="0" err="1">
                <a:solidFill>
                  <a:schemeClr val="tx1">
                    <a:lumMod val="75000"/>
                    <a:lumOff val="25000"/>
                  </a:schemeClr>
                </a:solidFill>
              </a:rPr>
              <a:t>tle</a:t>
            </a:r>
            <a:r>
              <a:rPr lang="de-DE" dirty="0">
                <a:solidFill>
                  <a:schemeClr val="tx1">
                    <a:lumMod val="75000"/>
                    <a:lumOff val="25000"/>
                  </a:schemeClr>
                </a:solidFill>
              </a:rPr>
              <a:t>]. </a:t>
            </a:r>
            <a:r>
              <a:rPr lang="de-DE" dirty="0" err="1">
                <a:solidFill>
                  <a:schemeClr val="tx1">
                    <a:lumMod val="75000"/>
                    <a:lumOff val="25000"/>
                  </a:schemeClr>
                </a:solidFill>
              </a:rPr>
              <a:t>For</a:t>
            </a:r>
            <a:r>
              <a:rPr lang="de-DE" dirty="0">
                <a:solidFill>
                  <a:schemeClr val="tx1">
                    <a:lumMod val="75000"/>
                    <a:lumOff val="25000"/>
                  </a:schemeClr>
                </a:solidFill>
              </a:rPr>
              <a:t>/</a:t>
            </a:r>
            <a:r>
              <a:rPr lang="de-DE" dirty="0" err="1">
                <a:solidFill>
                  <a:schemeClr val="tx1">
                    <a:lumMod val="75000"/>
                    <a:lumOff val="25000"/>
                  </a:schemeClr>
                </a:solidFill>
              </a:rPr>
              <a:t>To</a:t>
            </a:r>
            <a:r>
              <a:rPr lang="de-DE" dirty="0">
                <a:solidFill>
                  <a:schemeClr val="tx1">
                    <a:lumMod val="75000"/>
                    <a:lumOff val="25000"/>
                  </a:schemeClr>
                </a:solidFill>
              </a:rPr>
              <a:t> …</a:t>
            </a:r>
          </a:p>
          <a:p>
            <a:endParaRPr lang="de-DE" dirty="0">
              <a:solidFill>
                <a:schemeClr val="tx1">
                  <a:lumMod val="75000"/>
                  <a:lumOff val="25000"/>
                </a:schemeClr>
              </a:solidFill>
            </a:endParaRPr>
          </a:p>
          <a:p>
            <a:r>
              <a:rPr lang="de-DE" dirty="0" err="1">
                <a:solidFill>
                  <a:schemeClr val="tx1">
                    <a:lumMod val="75000"/>
                    <a:lumOff val="25000"/>
                  </a:schemeClr>
                </a:solidFill>
              </a:rPr>
              <a:t>the</a:t>
            </a:r>
            <a:r>
              <a:rPr lang="de-DE" dirty="0">
                <a:solidFill>
                  <a:schemeClr val="tx1">
                    <a:lumMod val="75000"/>
                    <a:lumOff val="25000"/>
                  </a:schemeClr>
                </a:solidFill>
              </a:rPr>
              <a:t> high[</a:t>
            </a:r>
            <a:r>
              <a:rPr lang="de-DE" dirty="0" err="1">
                <a:solidFill>
                  <a:schemeClr val="tx1">
                    <a:lumMod val="75000"/>
                    <a:lumOff val="25000"/>
                  </a:schemeClr>
                </a:solidFill>
              </a:rPr>
              <a:t>landers</a:t>
            </a:r>
            <a:r>
              <a:rPr lang="de-DE" dirty="0">
                <a:solidFill>
                  <a:schemeClr val="tx1">
                    <a:lumMod val="75000"/>
                    <a:lumOff val="25000"/>
                  </a:schemeClr>
                </a:solidFill>
              </a:rPr>
              <a:t>]…</a:t>
            </a:r>
          </a:p>
          <a:p>
            <a:endParaRPr lang="de-DE" dirty="0">
              <a:solidFill>
                <a:schemeClr val="tx1">
                  <a:lumMod val="75000"/>
                  <a:lumOff val="25000"/>
                </a:schemeClr>
              </a:solidFill>
            </a:endParaRPr>
          </a:p>
          <a:p>
            <a:r>
              <a:rPr lang="de-DE" dirty="0">
                <a:solidFill>
                  <a:schemeClr val="tx1">
                    <a:lumMod val="75000"/>
                    <a:lumOff val="25000"/>
                  </a:schemeClr>
                </a:solidFill>
              </a:rPr>
              <a:t>[</a:t>
            </a:r>
            <a:r>
              <a:rPr lang="de-DE" dirty="0" err="1">
                <a:solidFill>
                  <a:schemeClr val="tx1">
                    <a:lumMod val="75000"/>
                    <a:lumOff val="25000"/>
                  </a:schemeClr>
                </a:solidFill>
              </a:rPr>
              <a:t>heap</a:t>
            </a:r>
            <a:r>
              <a:rPr lang="de-DE" dirty="0">
                <a:solidFill>
                  <a:schemeClr val="tx1">
                    <a:lumMod val="75000"/>
                    <a:lumOff val="25000"/>
                  </a:schemeClr>
                </a:solidFill>
              </a:rPr>
              <a:t>]</a:t>
            </a:r>
            <a:r>
              <a:rPr lang="de-DE" dirty="0" err="1">
                <a:solidFill>
                  <a:schemeClr val="tx1">
                    <a:lumMod val="75000"/>
                    <a:lumOff val="25000"/>
                  </a:schemeClr>
                </a:solidFill>
              </a:rPr>
              <a:t>ed</a:t>
            </a:r>
            <a:r>
              <a:rPr lang="de-DE" dirty="0">
                <a:solidFill>
                  <a:schemeClr val="tx1">
                    <a:lumMod val="75000"/>
                    <a:lumOff val="25000"/>
                  </a:schemeClr>
                </a:solidFill>
              </a:rPr>
              <a:t> </a:t>
            </a:r>
            <a:r>
              <a:rPr lang="de-DE" dirty="0" err="1">
                <a:solidFill>
                  <a:schemeClr val="tx1">
                    <a:lumMod val="75000"/>
                    <a:lumOff val="25000"/>
                  </a:schemeClr>
                </a:solidFill>
              </a:rPr>
              <a:t>up</a:t>
            </a:r>
            <a:r>
              <a:rPr lang="de-DE" dirty="0">
                <a:solidFill>
                  <a:schemeClr val="tx1">
                    <a:lumMod val="75000"/>
                    <a:lumOff val="25000"/>
                  </a:schemeClr>
                </a:solidFill>
              </a:rPr>
              <a:t> [a </a:t>
            </a:r>
            <a:r>
              <a:rPr lang="de-DE" dirty="0" err="1">
                <a:solidFill>
                  <a:schemeClr val="tx1">
                    <a:lumMod val="75000"/>
                    <a:lumOff val="25000"/>
                  </a:schemeClr>
                </a:solidFill>
              </a:rPr>
              <a:t>burial</a:t>
            </a:r>
            <a:r>
              <a:rPr lang="de-DE" dirty="0">
                <a:solidFill>
                  <a:schemeClr val="tx1">
                    <a:lumMod val="75000"/>
                    <a:lumOff val="25000"/>
                  </a:schemeClr>
                </a:solidFill>
              </a:rPr>
              <a:t> </a:t>
            </a:r>
            <a:r>
              <a:rPr lang="de-DE" dirty="0" err="1">
                <a:solidFill>
                  <a:schemeClr val="tx1">
                    <a:lumMod val="75000"/>
                    <a:lumOff val="25000"/>
                  </a:schemeClr>
                </a:solidFill>
              </a:rPr>
              <a:t>mound</a:t>
            </a:r>
            <a:r>
              <a:rPr lang="de-DE" dirty="0">
                <a:solidFill>
                  <a:schemeClr val="tx1">
                    <a:lumMod val="75000"/>
                    <a:lumOff val="25000"/>
                  </a:schemeClr>
                </a:solidFill>
              </a:rPr>
              <a:t> </a:t>
            </a:r>
            <a:r>
              <a:rPr lang="de-DE" dirty="0" err="1">
                <a:solidFill>
                  <a:schemeClr val="tx1">
                    <a:lumMod val="75000"/>
                    <a:lumOff val="25000"/>
                  </a:schemeClr>
                </a:solidFill>
              </a:rPr>
              <a:t>over</a:t>
            </a:r>
            <a:r>
              <a:rPr lang="de-DE" dirty="0">
                <a:solidFill>
                  <a:schemeClr val="tx1">
                    <a:lumMod val="75000"/>
                    <a:lumOff val="25000"/>
                  </a:schemeClr>
                </a:solidFill>
              </a:rPr>
              <a:t> </a:t>
            </a:r>
            <a:r>
              <a:rPr lang="de-DE" dirty="0" err="1">
                <a:solidFill>
                  <a:schemeClr val="tx1">
                    <a:lumMod val="75000"/>
                    <a:lumOff val="25000"/>
                  </a:schemeClr>
                </a:solidFill>
              </a:rPr>
              <a:t>them</a:t>
            </a:r>
            <a:r>
              <a:rPr lang="de-DE" dirty="0">
                <a:solidFill>
                  <a:schemeClr val="tx1">
                    <a:lumMod val="75000"/>
                    <a:lumOff val="25000"/>
                  </a:schemeClr>
                </a:solidFill>
              </a:rPr>
              <a:t>]. …(and) </a:t>
            </a:r>
            <a:r>
              <a:rPr lang="de-DE" dirty="0" err="1">
                <a:solidFill>
                  <a:schemeClr val="tx1">
                    <a:lumMod val="75000"/>
                    <a:lumOff val="25000"/>
                  </a:schemeClr>
                </a:solidFill>
              </a:rPr>
              <a:t>dedicated</a:t>
            </a:r>
            <a:r>
              <a:rPr lang="de-DE" dirty="0">
                <a:solidFill>
                  <a:schemeClr val="tx1">
                    <a:lumMod val="75000"/>
                    <a:lumOff val="25000"/>
                  </a:schemeClr>
                </a:solidFill>
              </a:rPr>
              <a:t> (</a:t>
            </a:r>
            <a:r>
              <a:rPr lang="de-DE" dirty="0" err="1">
                <a:solidFill>
                  <a:schemeClr val="tx1">
                    <a:lumMod val="75000"/>
                    <a:lumOff val="25000"/>
                  </a:schemeClr>
                </a:solidFill>
              </a:rPr>
              <a:t>this</a:t>
            </a:r>
            <a:r>
              <a:rPr lang="de-DE" dirty="0">
                <a:solidFill>
                  <a:schemeClr val="tx1">
                    <a:lumMod val="75000"/>
                    <a:lumOff val="25000"/>
                  </a:schemeClr>
                </a:solidFill>
              </a:rPr>
              <a:t> </a:t>
            </a:r>
            <a:r>
              <a:rPr lang="de-DE" dirty="0" err="1">
                <a:solidFill>
                  <a:schemeClr val="tx1">
                    <a:lumMod val="75000"/>
                    <a:lumOff val="25000"/>
                  </a:schemeClr>
                </a:solidFill>
              </a:rPr>
              <a:t>object</a:t>
            </a:r>
            <a:r>
              <a:rPr lang="de-DE" dirty="0">
                <a:solidFill>
                  <a:schemeClr val="tx1">
                    <a:lumMod val="75000"/>
                    <a:lumOff val="25000"/>
                  </a:schemeClr>
                </a:solidFill>
              </a:rPr>
              <a:t>) [</a:t>
            </a:r>
            <a:r>
              <a:rPr lang="de-DE" dirty="0" err="1">
                <a:solidFill>
                  <a:schemeClr val="tx1">
                    <a:lumMod val="75000"/>
                    <a:lumOff val="25000"/>
                  </a:schemeClr>
                </a:solidFill>
              </a:rPr>
              <a:t>to</a:t>
            </a:r>
            <a:r>
              <a:rPr lang="de-DE" dirty="0">
                <a:solidFill>
                  <a:schemeClr val="tx1">
                    <a:lumMod val="75000"/>
                    <a:lumOff val="25000"/>
                  </a:schemeClr>
                </a:solidFill>
              </a:rPr>
              <a:t> </a:t>
            </a:r>
            <a:r>
              <a:rPr lang="de-DE" dirty="0" err="1">
                <a:solidFill>
                  <a:schemeClr val="tx1">
                    <a:lumMod val="75000"/>
                    <a:lumOff val="25000"/>
                  </a:schemeClr>
                </a:solidFill>
              </a:rPr>
              <a:t>the</a:t>
            </a:r>
            <a:r>
              <a:rPr lang="de-DE" dirty="0">
                <a:solidFill>
                  <a:schemeClr val="tx1">
                    <a:lumMod val="75000"/>
                    <a:lumOff val="25000"/>
                  </a:schemeClr>
                </a:solidFill>
              </a:rPr>
              <a:t> </a:t>
            </a:r>
            <a:r>
              <a:rPr lang="de-DE" dirty="0" err="1">
                <a:solidFill>
                  <a:schemeClr val="tx1">
                    <a:lumMod val="75000"/>
                    <a:lumOff val="25000"/>
                  </a:schemeClr>
                </a:solidFill>
              </a:rPr>
              <a:t>god</a:t>
            </a:r>
            <a:r>
              <a:rPr lang="de-DE" dirty="0">
                <a:solidFill>
                  <a:schemeClr val="tx1">
                    <a:lumMod val="75000"/>
                    <a:lumOff val="25000"/>
                  </a:schemeClr>
                </a:solidFill>
              </a:rPr>
              <a:t>…]</a:t>
            </a:r>
          </a:p>
        </p:txBody>
      </p:sp>
    </p:spTree>
    <p:extLst>
      <p:ext uri="{BB962C8B-B14F-4D97-AF65-F5344CB8AC3E}">
        <p14:creationId xmlns:p14="http://schemas.microsoft.com/office/powerpoint/2010/main" val="304126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4">
                                            <p:txEl>
                                              <p:pRg st="2" end="2"/>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5C1DF-868C-6191-CD55-BDEB4F64C832}"/>
              </a:ext>
            </a:extLst>
          </p:cNvPr>
          <p:cNvSpPr>
            <a:spLocks noGrp="1"/>
          </p:cNvSpPr>
          <p:nvPr>
            <p:ph type="title"/>
          </p:nvPr>
        </p:nvSpPr>
        <p:spPr/>
        <p:txBody>
          <a:bodyPr>
            <a:normAutofit/>
          </a:bodyPr>
          <a:lstStyle/>
          <a:p>
            <a:r>
              <a:rPr lang="de-DE" sz="4400" b="1" dirty="0">
                <a:solidFill>
                  <a:schemeClr val="tx1">
                    <a:lumMod val="75000"/>
                    <a:lumOff val="25000"/>
                  </a:schemeClr>
                </a:solidFill>
              </a:rPr>
              <a:t>Die </a:t>
            </a:r>
            <a:r>
              <a:rPr lang="de-DE" sz="4400" b="1" dirty="0" err="1">
                <a:solidFill>
                  <a:schemeClr val="tx1">
                    <a:lumMod val="75000"/>
                    <a:lumOff val="25000"/>
                  </a:schemeClr>
                </a:solidFill>
              </a:rPr>
              <a:t>mittelelamische</a:t>
            </a:r>
            <a:r>
              <a:rPr lang="de-DE" sz="4400" b="1" dirty="0">
                <a:solidFill>
                  <a:schemeClr val="tx1">
                    <a:lumMod val="75000"/>
                    <a:lumOff val="25000"/>
                  </a:schemeClr>
                </a:solidFill>
              </a:rPr>
              <a:t> Inschrift</a:t>
            </a:r>
          </a:p>
        </p:txBody>
      </p:sp>
      <p:sp>
        <p:nvSpPr>
          <p:cNvPr id="3" name="Inhaltsplatzhalter 2">
            <a:extLst>
              <a:ext uri="{FF2B5EF4-FFF2-40B4-BE49-F238E27FC236}">
                <a16:creationId xmlns:a16="http://schemas.microsoft.com/office/drawing/2014/main" id="{CA2C21EE-50D1-4283-FDCD-662C55E51245}"/>
              </a:ext>
            </a:extLst>
          </p:cNvPr>
          <p:cNvSpPr>
            <a:spLocks noGrp="1"/>
          </p:cNvSpPr>
          <p:nvPr>
            <p:ph sz="half" idx="1"/>
          </p:nvPr>
        </p:nvSpPr>
        <p:spPr>
          <a:xfrm>
            <a:off x="1024128" y="2286000"/>
            <a:ext cx="5846572" cy="4023360"/>
          </a:xfrm>
        </p:spPr>
        <p:txBody>
          <a:bodyPr>
            <a:normAutofit fontScale="92500"/>
          </a:bodyPr>
          <a:lstStyle/>
          <a:p>
            <a:pPr marL="457200" indent="-457200">
              <a:spcBef>
                <a:spcPts val="0"/>
              </a:spcBef>
              <a:buFont typeface="+mj-lt"/>
              <a:buAutoNum type="arabicParenR"/>
            </a:pPr>
            <a:r>
              <a:rPr lang="de-DE" dirty="0">
                <a:solidFill>
                  <a:schemeClr val="tx1">
                    <a:lumMod val="75000"/>
                    <a:lumOff val="25000"/>
                  </a:schemeClr>
                </a:solidFill>
              </a:rPr>
              <a:t>U 𒁹 </a:t>
            </a:r>
            <a:r>
              <a:rPr lang="de-DE" dirty="0" err="1">
                <a:solidFill>
                  <a:schemeClr val="tx1">
                    <a:lumMod val="75000"/>
                    <a:lumOff val="25000"/>
                  </a:schemeClr>
                </a:solidFill>
              </a:rPr>
              <a:t>Šu-ut-ru-uk</a:t>
            </a:r>
            <a:r>
              <a:rPr lang="de-DE" dirty="0">
                <a:solidFill>
                  <a:schemeClr val="tx1">
                    <a:lumMod val="75000"/>
                    <a:lumOff val="25000"/>
                  </a:schemeClr>
                </a:solidFill>
              </a:rPr>
              <a:t> (</a:t>
            </a:r>
            <a:r>
              <a:rPr lang="de-DE" dirty="0" err="1">
                <a:solidFill>
                  <a:schemeClr val="tx1">
                    <a:lumMod val="75000"/>
                    <a:lumOff val="25000"/>
                  </a:schemeClr>
                </a:solidFill>
              </a:rPr>
              <a:t>nap</a:t>
            </a:r>
            <a:r>
              <a:rPr lang="de-DE" dirty="0">
                <a:solidFill>
                  <a:schemeClr val="tx1">
                    <a:lumMod val="75000"/>
                    <a:lumOff val="25000"/>
                  </a:schemeClr>
                </a:solidFill>
              </a:rPr>
              <a:t>) </a:t>
            </a:r>
            <a:r>
              <a:rPr lang="de-DE" dirty="0" err="1">
                <a:solidFill>
                  <a:schemeClr val="tx1">
                    <a:lumMod val="75000"/>
                    <a:lumOff val="25000"/>
                  </a:schemeClr>
                </a:solidFill>
              </a:rPr>
              <a:t>Naḫ-ḫun-te</a:t>
            </a:r>
            <a:r>
              <a:rPr lang="de-DE" dirty="0">
                <a:solidFill>
                  <a:schemeClr val="tx1">
                    <a:lumMod val="75000"/>
                    <a:lumOff val="25000"/>
                  </a:schemeClr>
                </a:solidFill>
              </a:rPr>
              <a:t> </a:t>
            </a:r>
            <a:r>
              <a:rPr lang="de-DE" dirty="0" err="1">
                <a:solidFill>
                  <a:schemeClr val="tx1">
                    <a:lumMod val="75000"/>
                    <a:lumOff val="25000"/>
                  </a:schemeClr>
                </a:solidFill>
              </a:rPr>
              <a:t>ša-ak</a:t>
            </a:r>
            <a:r>
              <a:rPr lang="de-DE" dirty="0">
                <a:solidFill>
                  <a:schemeClr val="tx1">
                    <a:lumMod val="75000"/>
                    <a:lumOff val="25000"/>
                  </a:schemeClr>
                </a:solidFill>
              </a:rPr>
              <a:t> 𒁹 </a:t>
            </a:r>
            <a:r>
              <a:rPr lang="de-DE" dirty="0" err="1">
                <a:solidFill>
                  <a:schemeClr val="tx1">
                    <a:lumMod val="75000"/>
                    <a:lumOff val="25000"/>
                  </a:schemeClr>
                </a:solidFill>
              </a:rPr>
              <a:t>Ḫal</a:t>
            </a:r>
            <a:r>
              <a:rPr lang="de-DE" dirty="0">
                <a:solidFill>
                  <a:schemeClr val="tx1">
                    <a:lumMod val="75000"/>
                    <a:lumOff val="25000"/>
                  </a:schemeClr>
                </a:solidFill>
              </a:rPr>
              <a:t>-</a:t>
            </a:r>
            <a:r>
              <a:rPr lang="de-DE" dirty="0" err="1">
                <a:solidFill>
                  <a:schemeClr val="tx1">
                    <a:lumMod val="75000"/>
                    <a:lumOff val="25000"/>
                  </a:schemeClr>
                </a:solidFill>
              </a:rPr>
              <a:t>lu</a:t>
            </a:r>
            <a:r>
              <a:rPr lang="de-DE" dirty="0">
                <a:solidFill>
                  <a:schemeClr val="tx1">
                    <a:lumMod val="75000"/>
                    <a:lumOff val="25000"/>
                  </a:schemeClr>
                </a:solidFill>
              </a:rPr>
              <a:t>-du-</a:t>
            </a:r>
            <a:r>
              <a:rPr lang="de-DE" dirty="0" err="1">
                <a:solidFill>
                  <a:schemeClr val="tx1">
                    <a:lumMod val="75000"/>
                    <a:lumOff val="25000"/>
                  </a:schemeClr>
                </a:solidFill>
              </a:rPr>
              <a:t>uš</a:t>
            </a:r>
            <a:r>
              <a:rPr lang="de-DE" dirty="0">
                <a:solidFill>
                  <a:schemeClr val="tx1">
                    <a:lumMod val="75000"/>
                    <a:lumOff val="25000"/>
                  </a:schemeClr>
                </a:solidFill>
              </a:rPr>
              <a:t> (</a:t>
            </a:r>
            <a:r>
              <a:rPr lang="de-DE" dirty="0" err="1">
                <a:solidFill>
                  <a:schemeClr val="tx1">
                    <a:lumMod val="75000"/>
                    <a:lumOff val="25000"/>
                  </a:schemeClr>
                </a:solidFill>
              </a:rPr>
              <a:t>nap</a:t>
            </a:r>
            <a:r>
              <a:rPr lang="de-DE" dirty="0">
                <a:solidFill>
                  <a:schemeClr val="tx1">
                    <a:lumMod val="75000"/>
                    <a:lumOff val="25000"/>
                  </a:schemeClr>
                </a:solidFill>
              </a:rPr>
              <a:t>) In </a:t>
            </a:r>
            <a:r>
              <a:rPr lang="de-DE" dirty="0" err="1">
                <a:solidFill>
                  <a:schemeClr val="tx1">
                    <a:lumMod val="75000"/>
                    <a:lumOff val="25000"/>
                  </a:schemeClr>
                </a:solidFill>
              </a:rPr>
              <a:t>Šu-ši</a:t>
            </a:r>
            <a:r>
              <a:rPr lang="de-DE" dirty="0">
                <a:solidFill>
                  <a:schemeClr val="tx1">
                    <a:lumMod val="75000"/>
                    <a:lumOff val="25000"/>
                  </a:schemeClr>
                </a:solidFill>
              </a:rPr>
              <a:t>-</a:t>
            </a:r>
          </a:p>
          <a:p>
            <a:pPr marL="457200" indent="-457200">
              <a:spcBef>
                <a:spcPts val="0"/>
              </a:spcBef>
              <a:buFont typeface="+mj-lt"/>
              <a:buAutoNum type="arabicParenR"/>
            </a:pPr>
            <a:r>
              <a:rPr lang="de-DE" dirty="0">
                <a:solidFill>
                  <a:schemeClr val="tx1">
                    <a:lumMod val="75000"/>
                    <a:lumOff val="25000"/>
                  </a:schemeClr>
                </a:solidFill>
              </a:rPr>
              <a:t>na-</a:t>
            </a:r>
            <a:r>
              <a:rPr lang="de-DE" dirty="0" err="1">
                <a:solidFill>
                  <a:schemeClr val="tx1">
                    <a:lumMod val="75000"/>
                    <a:lumOff val="25000"/>
                  </a:schemeClr>
                </a:solidFill>
              </a:rPr>
              <a:t>ak</a:t>
            </a:r>
            <a:r>
              <a:rPr lang="de-DE" dirty="0">
                <a:solidFill>
                  <a:schemeClr val="tx1">
                    <a:lumMod val="75000"/>
                    <a:lumOff val="25000"/>
                  </a:schemeClr>
                </a:solidFill>
              </a:rPr>
              <a:t> </a:t>
            </a:r>
            <a:r>
              <a:rPr lang="de-DE" dirty="0" err="1">
                <a:solidFill>
                  <a:schemeClr val="tx1">
                    <a:lumMod val="75000"/>
                    <a:lumOff val="25000"/>
                  </a:schemeClr>
                </a:solidFill>
              </a:rPr>
              <a:t>gi-ik</a:t>
            </a:r>
            <a:r>
              <a:rPr lang="de-DE" dirty="0">
                <a:solidFill>
                  <a:schemeClr val="tx1">
                    <a:lumMod val="75000"/>
                    <a:lumOff val="25000"/>
                  </a:schemeClr>
                </a:solidFill>
              </a:rPr>
              <a:t> li-</a:t>
            </a:r>
            <a:r>
              <a:rPr lang="de-DE" dirty="0" err="1">
                <a:solidFill>
                  <a:schemeClr val="tx1">
                    <a:lumMod val="75000"/>
                    <a:lumOff val="25000"/>
                  </a:schemeClr>
                </a:solidFill>
              </a:rPr>
              <a:t>pa</a:t>
            </a:r>
            <a:r>
              <a:rPr lang="de-DE" dirty="0">
                <a:solidFill>
                  <a:schemeClr val="tx1">
                    <a:lumMod val="75000"/>
                    <a:lumOff val="25000"/>
                  </a:schemeClr>
                </a:solidFill>
              </a:rPr>
              <a:t>-</a:t>
            </a:r>
            <a:r>
              <a:rPr lang="de-DE" dirty="0" err="1">
                <a:solidFill>
                  <a:schemeClr val="tx1">
                    <a:lumMod val="75000"/>
                    <a:lumOff val="25000"/>
                  </a:schemeClr>
                </a:solidFill>
              </a:rPr>
              <a:t>ak</a:t>
            </a:r>
            <a:r>
              <a:rPr lang="de-DE" dirty="0">
                <a:solidFill>
                  <a:schemeClr val="tx1">
                    <a:lumMod val="75000"/>
                    <a:lumOff val="25000"/>
                  </a:schemeClr>
                </a:solidFill>
              </a:rPr>
              <a:t> </a:t>
            </a:r>
            <a:r>
              <a:rPr lang="de-DE" dirty="0" err="1">
                <a:solidFill>
                  <a:schemeClr val="tx1">
                    <a:lumMod val="75000"/>
                    <a:lumOff val="25000"/>
                  </a:schemeClr>
                </a:solidFill>
              </a:rPr>
              <a:t>ḫa-ni-ik</a:t>
            </a:r>
            <a:r>
              <a:rPr lang="de-DE" dirty="0">
                <a:solidFill>
                  <a:schemeClr val="tx1">
                    <a:lumMod val="75000"/>
                    <a:lumOff val="25000"/>
                  </a:schemeClr>
                </a:solidFill>
              </a:rPr>
              <a:t> (</a:t>
            </a:r>
            <a:r>
              <a:rPr lang="de-DE" dirty="0" err="1">
                <a:solidFill>
                  <a:schemeClr val="tx1">
                    <a:lumMod val="75000"/>
                    <a:lumOff val="25000"/>
                  </a:schemeClr>
                </a:solidFill>
              </a:rPr>
              <a:t>nap</a:t>
            </a:r>
            <a:r>
              <a:rPr lang="de-DE" dirty="0">
                <a:solidFill>
                  <a:schemeClr val="tx1">
                    <a:lumMod val="75000"/>
                    <a:lumOff val="25000"/>
                  </a:schemeClr>
                </a:solidFill>
              </a:rPr>
              <a:t>) In </a:t>
            </a:r>
            <a:r>
              <a:rPr lang="de-DE" dirty="0" err="1">
                <a:solidFill>
                  <a:schemeClr val="tx1">
                    <a:lumMod val="75000"/>
                    <a:lumOff val="25000"/>
                  </a:schemeClr>
                </a:solidFill>
              </a:rPr>
              <a:t>Šu</a:t>
            </a:r>
            <a:r>
              <a:rPr lang="de-DE" dirty="0">
                <a:solidFill>
                  <a:schemeClr val="tx1">
                    <a:lumMod val="75000"/>
                    <a:lumOff val="25000"/>
                  </a:schemeClr>
                </a:solidFill>
              </a:rPr>
              <a:t>-</a:t>
            </a:r>
            <a:r>
              <a:rPr lang="de-DE" dirty="0" err="1">
                <a:solidFill>
                  <a:schemeClr val="tx1">
                    <a:lumMod val="75000"/>
                    <a:lumOff val="25000"/>
                  </a:schemeClr>
                </a:solidFill>
              </a:rPr>
              <a:t>ši</a:t>
            </a:r>
            <a:r>
              <a:rPr lang="de-DE" dirty="0">
                <a:solidFill>
                  <a:schemeClr val="tx1">
                    <a:lumMod val="75000"/>
                    <a:lumOff val="25000"/>
                  </a:schemeClr>
                </a:solidFill>
              </a:rPr>
              <a:t>-na-</a:t>
            </a:r>
            <a:r>
              <a:rPr lang="de-DE" dirty="0" err="1">
                <a:solidFill>
                  <a:schemeClr val="tx1">
                    <a:lumMod val="75000"/>
                    <a:lumOff val="25000"/>
                  </a:schemeClr>
                </a:solidFill>
              </a:rPr>
              <a:t>ak</a:t>
            </a:r>
            <a:r>
              <a:rPr lang="de-DE" dirty="0">
                <a:solidFill>
                  <a:schemeClr val="tx1">
                    <a:lumMod val="75000"/>
                    <a:lumOff val="25000"/>
                  </a:schemeClr>
                </a:solidFill>
              </a:rPr>
              <a:t> </a:t>
            </a:r>
            <a:r>
              <a:rPr lang="de-DE" dirty="0" err="1">
                <a:solidFill>
                  <a:schemeClr val="tx1">
                    <a:lumMod val="75000"/>
                    <a:lumOff val="25000"/>
                  </a:schemeClr>
                </a:solidFill>
              </a:rPr>
              <a:t>gi</a:t>
            </a:r>
            <a:r>
              <a:rPr lang="de-DE" dirty="0">
                <a:solidFill>
                  <a:schemeClr val="tx1">
                    <a:lumMod val="75000"/>
                    <a:lumOff val="25000"/>
                  </a:schemeClr>
                </a:solidFill>
              </a:rPr>
              <a:t>-</a:t>
            </a:r>
          </a:p>
          <a:p>
            <a:pPr marL="457200" indent="-457200">
              <a:spcBef>
                <a:spcPts val="0"/>
              </a:spcBef>
              <a:buFont typeface="+mj-lt"/>
              <a:buAutoNum type="arabicParenR"/>
            </a:pPr>
            <a:r>
              <a:rPr lang="de-DE" dirty="0" err="1">
                <a:solidFill>
                  <a:schemeClr val="tx1">
                    <a:lumMod val="75000"/>
                    <a:lumOff val="25000"/>
                  </a:schemeClr>
                </a:solidFill>
              </a:rPr>
              <a:t>ik</a:t>
            </a:r>
            <a:r>
              <a:rPr lang="de-DE" dirty="0">
                <a:solidFill>
                  <a:schemeClr val="tx1">
                    <a:lumMod val="75000"/>
                    <a:lumOff val="25000"/>
                  </a:schemeClr>
                </a:solidFill>
              </a:rPr>
              <a:t> </a:t>
            </a:r>
            <a:r>
              <a:rPr lang="de-DE" dirty="0" err="1">
                <a:solidFill>
                  <a:schemeClr val="tx1">
                    <a:lumMod val="75000"/>
                    <a:lumOff val="25000"/>
                  </a:schemeClr>
                </a:solidFill>
              </a:rPr>
              <a:t>su-un-ki-ik</a:t>
            </a:r>
            <a:r>
              <a:rPr lang="de-DE" dirty="0">
                <a:solidFill>
                  <a:schemeClr val="tx1">
                    <a:lumMod val="75000"/>
                    <a:lumOff val="25000"/>
                  </a:schemeClr>
                </a:solidFill>
              </a:rPr>
              <a:t> 𒀸 An-</a:t>
            </a:r>
            <a:r>
              <a:rPr lang="de-DE" dirty="0" err="1">
                <a:solidFill>
                  <a:schemeClr val="tx1">
                    <a:lumMod val="75000"/>
                    <a:lumOff val="25000"/>
                  </a:schemeClr>
                </a:solidFill>
              </a:rPr>
              <a:t>za</a:t>
            </a:r>
            <a:r>
              <a:rPr lang="de-DE" dirty="0">
                <a:solidFill>
                  <a:schemeClr val="tx1">
                    <a:lumMod val="75000"/>
                    <a:lumOff val="25000"/>
                  </a:schemeClr>
                </a:solidFill>
              </a:rPr>
              <a:t>-an 𒀸 </a:t>
            </a:r>
            <a:r>
              <a:rPr lang="de-DE" dirty="0" err="1">
                <a:solidFill>
                  <a:schemeClr val="tx1">
                    <a:lumMod val="75000"/>
                    <a:lumOff val="25000"/>
                  </a:schemeClr>
                </a:solidFill>
              </a:rPr>
              <a:t>Šu-šu-un</a:t>
            </a:r>
            <a:r>
              <a:rPr lang="de-DE" dirty="0">
                <a:solidFill>
                  <a:schemeClr val="tx1">
                    <a:lumMod val="75000"/>
                    <a:lumOff val="25000"/>
                  </a:schemeClr>
                </a:solidFill>
              </a:rPr>
              <a:t> </a:t>
            </a:r>
            <a:r>
              <a:rPr lang="de-DE" dirty="0" err="1">
                <a:solidFill>
                  <a:schemeClr val="tx1">
                    <a:lumMod val="75000"/>
                    <a:lumOff val="25000"/>
                  </a:schemeClr>
                </a:solidFill>
              </a:rPr>
              <a:t>qa</a:t>
            </a:r>
            <a:r>
              <a:rPr lang="de-DE" dirty="0">
                <a:solidFill>
                  <a:schemeClr val="tx1">
                    <a:lumMod val="75000"/>
                    <a:lumOff val="25000"/>
                  </a:schemeClr>
                </a:solidFill>
              </a:rPr>
              <a:t> li-</a:t>
            </a:r>
            <a:r>
              <a:rPr lang="de-DE" dirty="0" err="1">
                <a:solidFill>
                  <a:schemeClr val="tx1">
                    <a:lumMod val="75000"/>
                    <a:lumOff val="25000"/>
                  </a:schemeClr>
                </a:solidFill>
              </a:rPr>
              <a:t>ku</a:t>
            </a:r>
            <a:r>
              <a:rPr lang="de-DE" dirty="0">
                <a:solidFill>
                  <a:schemeClr val="tx1">
                    <a:lumMod val="75000"/>
                    <a:lumOff val="25000"/>
                  </a:schemeClr>
                </a:solidFill>
              </a:rPr>
              <a:t>-</a:t>
            </a:r>
            <a:r>
              <a:rPr lang="de-DE" dirty="0" err="1">
                <a:solidFill>
                  <a:schemeClr val="tx1">
                    <a:lumMod val="75000"/>
                    <a:lumOff val="25000"/>
                  </a:schemeClr>
                </a:solidFill>
              </a:rPr>
              <a:t>me</a:t>
            </a:r>
            <a:r>
              <a:rPr lang="de-DE" dirty="0">
                <a:solidFill>
                  <a:schemeClr val="tx1">
                    <a:lumMod val="75000"/>
                    <a:lumOff val="25000"/>
                  </a:schemeClr>
                </a:solidFill>
              </a:rPr>
              <a:t> </a:t>
            </a:r>
            <a:r>
              <a:rPr lang="de-DE" dirty="0" err="1">
                <a:solidFill>
                  <a:schemeClr val="tx1">
                    <a:lumMod val="75000"/>
                    <a:lumOff val="25000"/>
                  </a:schemeClr>
                </a:solidFill>
              </a:rPr>
              <a:t>ri-ša-aq-qa</a:t>
            </a:r>
            <a:endParaRPr lang="de-DE" dirty="0">
              <a:solidFill>
                <a:schemeClr val="tx1">
                  <a:lumMod val="75000"/>
                  <a:lumOff val="25000"/>
                </a:schemeClr>
              </a:solidFill>
            </a:endParaRPr>
          </a:p>
          <a:p>
            <a:pPr marL="457200" indent="-457200">
              <a:spcBef>
                <a:spcPts val="0"/>
              </a:spcBef>
              <a:buFont typeface="+mj-lt"/>
              <a:buAutoNum type="arabicParenR"/>
            </a:pPr>
            <a:r>
              <a:rPr lang="de-DE" dirty="0" err="1">
                <a:solidFill>
                  <a:schemeClr val="tx1">
                    <a:lumMod val="75000"/>
                    <a:lumOff val="25000"/>
                  </a:schemeClr>
                </a:solidFill>
              </a:rPr>
              <a:t>qa</a:t>
            </a:r>
            <a:r>
              <a:rPr lang="de-DE" dirty="0">
                <a:solidFill>
                  <a:schemeClr val="tx1">
                    <a:lumMod val="75000"/>
                    <a:lumOff val="25000"/>
                  </a:schemeClr>
                </a:solidFill>
              </a:rPr>
              <a:t>-ab-</a:t>
            </a:r>
            <a:r>
              <a:rPr lang="de-DE" dirty="0" err="1">
                <a:solidFill>
                  <a:schemeClr val="tx1">
                    <a:lumMod val="75000"/>
                    <a:lumOff val="25000"/>
                  </a:schemeClr>
                </a:solidFill>
              </a:rPr>
              <a:t>ru</a:t>
            </a:r>
            <a:r>
              <a:rPr lang="de-DE" dirty="0">
                <a:solidFill>
                  <a:schemeClr val="tx1">
                    <a:lumMod val="75000"/>
                    <a:lumOff val="25000"/>
                  </a:schemeClr>
                </a:solidFill>
              </a:rPr>
              <a:t> </a:t>
            </a:r>
            <a:r>
              <a:rPr lang="de-DE" dirty="0" err="1">
                <a:solidFill>
                  <a:schemeClr val="tx1">
                    <a:lumMod val="75000"/>
                    <a:lumOff val="25000"/>
                  </a:schemeClr>
                </a:solidFill>
              </a:rPr>
              <a:t>Ḫa-pir-ti-ik</a:t>
            </a:r>
            <a:r>
              <a:rPr lang="de-DE" dirty="0">
                <a:solidFill>
                  <a:schemeClr val="tx1">
                    <a:lumMod val="75000"/>
                    <a:lumOff val="25000"/>
                  </a:schemeClr>
                </a:solidFill>
              </a:rPr>
              <a:t> </a:t>
            </a:r>
            <a:r>
              <a:rPr lang="de-DE" dirty="0" err="1">
                <a:solidFill>
                  <a:schemeClr val="tx1">
                    <a:lumMod val="75000"/>
                    <a:lumOff val="25000"/>
                  </a:schemeClr>
                </a:solidFill>
              </a:rPr>
              <a:t>ḫal</a:t>
            </a:r>
            <a:r>
              <a:rPr lang="de-DE" dirty="0">
                <a:solidFill>
                  <a:schemeClr val="tx1">
                    <a:lumMod val="75000"/>
                    <a:lumOff val="25000"/>
                  </a:schemeClr>
                </a:solidFill>
              </a:rPr>
              <a:t> </a:t>
            </a:r>
            <a:r>
              <a:rPr lang="de-DE" dirty="0" err="1">
                <a:solidFill>
                  <a:schemeClr val="tx1">
                    <a:lumMod val="75000"/>
                    <a:lumOff val="25000"/>
                  </a:schemeClr>
                </a:solidFill>
              </a:rPr>
              <a:t>me-ni-ik</a:t>
            </a:r>
            <a:r>
              <a:rPr lang="de-DE" dirty="0">
                <a:solidFill>
                  <a:schemeClr val="tx1">
                    <a:lumMod val="75000"/>
                    <a:lumOff val="25000"/>
                  </a:schemeClr>
                </a:solidFill>
              </a:rPr>
              <a:t> </a:t>
            </a:r>
            <a:r>
              <a:rPr lang="de-DE" dirty="0" err="1">
                <a:solidFill>
                  <a:schemeClr val="tx1">
                    <a:lumMod val="75000"/>
                    <a:lumOff val="25000"/>
                  </a:schemeClr>
                </a:solidFill>
              </a:rPr>
              <a:t>Ḫa-pir-ti-ik</a:t>
            </a:r>
            <a:r>
              <a:rPr lang="de-DE" dirty="0">
                <a:solidFill>
                  <a:schemeClr val="tx1">
                    <a:lumMod val="75000"/>
                    <a:lumOff val="25000"/>
                  </a:schemeClr>
                </a:solidFill>
              </a:rPr>
              <a:t> (</a:t>
            </a:r>
            <a:r>
              <a:rPr lang="de-DE" dirty="0" err="1">
                <a:solidFill>
                  <a:schemeClr val="tx1">
                    <a:lumMod val="75000"/>
                    <a:lumOff val="25000"/>
                  </a:schemeClr>
                </a:solidFill>
              </a:rPr>
              <a:t>nap</a:t>
            </a:r>
            <a:r>
              <a:rPr lang="de-DE" dirty="0">
                <a:solidFill>
                  <a:schemeClr val="tx1">
                    <a:lumMod val="75000"/>
                    <a:lumOff val="25000"/>
                  </a:schemeClr>
                </a:solidFill>
              </a:rPr>
              <a:t>) In </a:t>
            </a:r>
            <a:r>
              <a:rPr lang="de-DE" dirty="0" err="1">
                <a:solidFill>
                  <a:schemeClr val="tx1">
                    <a:lumMod val="75000"/>
                    <a:lumOff val="25000"/>
                  </a:schemeClr>
                </a:solidFill>
              </a:rPr>
              <a:t>Šu</a:t>
            </a:r>
            <a:r>
              <a:rPr lang="de-DE" dirty="0">
                <a:solidFill>
                  <a:schemeClr val="tx1">
                    <a:lumMod val="75000"/>
                    <a:lumOff val="25000"/>
                  </a:schemeClr>
                </a:solidFill>
              </a:rPr>
              <a:t>-</a:t>
            </a:r>
            <a:r>
              <a:rPr lang="de-DE" dirty="0" err="1">
                <a:solidFill>
                  <a:schemeClr val="tx1">
                    <a:lumMod val="75000"/>
                    <a:lumOff val="25000"/>
                  </a:schemeClr>
                </a:solidFill>
              </a:rPr>
              <a:t>ši</a:t>
            </a:r>
            <a:r>
              <a:rPr lang="de-DE" dirty="0">
                <a:solidFill>
                  <a:schemeClr val="tx1">
                    <a:lumMod val="75000"/>
                    <a:lumOff val="25000"/>
                  </a:schemeClr>
                </a:solidFill>
              </a:rPr>
              <a:t>-na-</a:t>
            </a:r>
          </a:p>
          <a:p>
            <a:pPr marL="457200" indent="-457200">
              <a:spcBef>
                <a:spcPts val="0"/>
              </a:spcBef>
              <a:buFont typeface="+mj-lt"/>
              <a:buAutoNum type="arabicParenR"/>
            </a:pPr>
            <a:r>
              <a:rPr lang="de-DE" dirty="0" err="1">
                <a:solidFill>
                  <a:schemeClr val="tx1">
                    <a:lumMod val="75000"/>
                    <a:lumOff val="25000"/>
                  </a:schemeClr>
                </a:solidFill>
              </a:rPr>
              <a:t>ak</a:t>
            </a:r>
            <a:r>
              <a:rPr lang="de-DE" dirty="0">
                <a:solidFill>
                  <a:schemeClr val="tx1">
                    <a:lumMod val="75000"/>
                    <a:lumOff val="25000"/>
                  </a:schemeClr>
                </a:solidFill>
              </a:rPr>
              <a:t> na-</a:t>
            </a:r>
            <a:r>
              <a:rPr lang="de-DE" dirty="0" err="1">
                <a:solidFill>
                  <a:schemeClr val="tx1">
                    <a:lumMod val="75000"/>
                    <a:lumOff val="25000"/>
                  </a:schemeClr>
                </a:solidFill>
              </a:rPr>
              <a:t>pir</a:t>
            </a:r>
            <a:r>
              <a:rPr lang="de-DE" dirty="0">
                <a:solidFill>
                  <a:schemeClr val="tx1">
                    <a:lumMod val="75000"/>
                    <a:lumOff val="25000"/>
                  </a:schemeClr>
                </a:solidFill>
              </a:rPr>
              <a:t>-</a:t>
            </a:r>
            <a:r>
              <a:rPr lang="de-DE" dirty="0" err="1">
                <a:solidFill>
                  <a:schemeClr val="tx1">
                    <a:lumMod val="75000"/>
                    <a:lumOff val="25000"/>
                  </a:schemeClr>
                </a:solidFill>
              </a:rPr>
              <a:t>u-ri</a:t>
            </a:r>
            <a:r>
              <a:rPr lang="de-DE" dirty="0">
                <a:solidFill>
                  <a:schemeClr val="tx1">
                    <a:lumMod val="75000"/>
                    <a:lumOff val="25000"/>
                  </a:schemeClr>
                </a:solidFill>
              </a:rPr>
              <a:t> ur-</a:t>
            </a:r>
            <a:r>
              <a:rPr lang="de-DE" dirty="0" err="1">
                <a:solidFill>
                  <a:schemeClr val="tx1">
                    <a:lumMod val="75000"/>
                    <a:lumOff val="25000"/>
                  </a:schemeClr>
                </a:solidFill>
              </a:rPr>
              <a:t>taḫ</a:t>
            </a:r>
            <a:r>
              <a:rPr lang="de-DE" dirty="0">
                <a:solidFill>
                  <a:schemeClr val="tx1">
                    <a:lumMod val="75000"/>
                    <a:lumOff val="25000"/>
                  </a:schemeClr>
                </a:solidFill>
              </a:rPr>
              <a:t>-</a:t>
            </a:r>
            <a:r>
              <a:rPr lang="de-DE" dirty="0" err="1">
                <a:solidFill>
                  <a:schemeClr val="tx1">
                    <a:lumMod val="75000"/>
                    <a:lumOff val="25000"/>
                  </a:schemeClr>
                </a:solidFill>
              </a:rPr>
              <a:t>ḫa</a:t>
            </a:r>
            <a:r>
              <a:rPr lang="de-DE" dirty="0">
                <a:solidFill>
                  <a:schemeClr val="tx1">
                    <a:lumMod val="75000"/>
                    <a:lumOff val="25000"/>
                  </a:schemeClr>
                </a:solidFill>
              </a:rPr>
              <a:t>-an-</a:t>
            </a:r>
            <a:r>
              <a:rPr lang="de-DE" dirty="0" err="1">
                <a:solidFill>
                  <a:schemeClr val="tx1">
                    <a:lumMod val="75000"/>
                    <a:lumOff val="25000"/>
                  </a:schemeClr>
                </a:solidFill>
              </a:rPr>
              <a:t>ra</a:t>
            </a:r>
            <a:r>
              <a:rPr lang="de-DE" dirty="0">
                <a:solidFill>
                  <a:schemeClr val="tx1">
                    <a:lumMod val="75000"/>
                    <a:lumOff val="25000"/>
                  </a:schemeClr>
                </a:solidFill>
              </a:rPr>
              <a:t> 𒀸 </a:t>
            </a:r>
            <a:r>
              <a:rPr lang="de-DE" dirty="0" err="1">
                <a:solidFill>
                  <a:schemeClr val="tx1">
                    <a:lumMod val="75000"/>
                    <a:lumOff val="25000"/>
                  </a:schemeClr>
                </a:solidFill>
              </a:rPr>
              <a:t>Ši-ip-pir</a:t>
            </a:r>
            <a:r>
              <a:rPr lang="de-DE" dirty="0">
                <a:solidFill>
                  <a:schemeClr val="tx1">
                    <a:lumMod val="75000"/>
                    <a:lumOff val="25000"/>
                  </a:schemeClr>
                </a:solidFill>
              </a:rPr>
              <a:t> </a:t>
            </a:r>
            <a:r>
              <a:rPr lang="de-DE" dirty="0" err="1">
                <a:solidFill>
                  <a:schemeClr val="tx1">
                    <a:lumMod val="75000"/>
                    <a:lumOff val="25000"/>
                  </a:schemeClr>
                </a:solidFill>
              </a:rPr>
              <a:t>ḫal-pu</a:t>
            </a:r>
            <a:r>
              <a:rPr lang="de-DE" dirty="0">
                <a:solidFill>
                  <a:schemeClr val="tx1">
                    <a:lumMod val="75000"/>
                    <a:lumOff val="25000"/>
                  </a:schemeClr>
                </a:solidFill>
              </a:rPr>
              <a:t>-‘ zu-‘-</a:t>
            </a:r>
            <a:r>
              <a:rPr lang="de-DE" dirty="0" err="1">
                <a:solidFill>
                  <a:schemeClr val="tx1">
                    <a:lumMod val="75000"/>
                    <a:lumOff val="25000"/>
                  </a:schemeClr>
                </a:solidFill>
              </a:rPr>
              <a:t>mu</a:t>
            </a:r>
            <a:r>
              <a:rPr lang="de-DE" dirty="0">
                <a:solidFill>
                  <a:schemeClr val="tx1">
                    <a:lumMod val="75000"/>
                    <a:lumOff val="25000"/>
                  </a:schemeClr>
                </a:solidFill>
              </a:rPr>
              <a:t>-tu (</a:t>
            </a:r>
            <a:r>
              <a:rPr lang="de-DE" i="1" dirty="0">
                <a:solidFill>
                  <a:schemeClr val="tx1">
                    <a:lumMod val="75000"/>
                    <a:lumOff val="25000"/>
                  </a:schemeClr>
                </a:solidFill>
              </a:rPr>
              <a:t>sic!</a:t>
            </a:r>
            <a:r>
              <a:rPr lang="de-DE" dirty="0">
                <a:solidFill>
                  <a:schemeClr val="tx1">
                    <a:lumMod val="75000"/>
                    <a:lumOff val="25000"/>
                  </a:schemeClr>
                </a:solidFill>
              </a:rPr>
              <a:t>) 𒁹 Na-</a:t>
            </a:r>
            <a:r>
              <a:rPr lang="de-DE" dirty="0" err="1">
                <a:solidFill>
                  <a:schemeClr val="tx1">
                    <a:lumMod val="75000"/>
                    <a:lumOff val="25000"/>
                  </a:schemeClr>
                </a:solidFill>
              </a:rPr>
              <a:t>ra</a:t>
            </a:r>
            <a:r>
              <a:rPr lang="de-DE" dirty="0">
                <a:solidFill>
                  <a:schemeClr val="tx1">
                    <a:lumMod val="75000"/>
                    <a:lumOff val="25000"/>
                  </a:schemeClr>
                </a:solidFill>
              </a:rPr>
              <a:t>-</a:t>
            </a:r>
          </a:p>
          <a:p>
            <a:pPr marL="457200" indent="-457200">
              <a:spcBef>
                <a:spcPts val="0"/>
              </a:spcBef>
              <a:buFont typeface="+mj-lt"/>
              <a:buAutoNum type="arabicParenR"/>
            </a:pPr>
            <a:r>
              <a:rPr lang="de-DE" dirty="0">
                <a:solidFill>
                  <a:schemeClr val="tx1">
                    <a:lumMod val="75000"/>
                    <a:lumOff val="25000"/>
                  </a:schemeClr>
                </a:solidFill>
              </a:rPr>
              <a:t>am (</a:t>
            </a:r>
            <a:r>
              <a:rPr lang="de-DE" dirty="0" err="1">
                <a:solidFill>
                  <a:schemeClr val="tx1">
                    <a:lumMod val="75000"/>
                    <a:lumOff val="25000"/>
                  </a:schemeClr>
                </a:solidFill>
              </a:rPr>
              <a:t>ilu</a:t>
            </a:r>
            <a:r>
              <a:rPr lang="de-DE" dirty="0">
                <a:solidFill>
                  <a:schemeClr val="tx1">
                    <a:lumMod val="75000"/>
                    <a:lumOff val="25000"/>
                  </a:schemeClr>
                </a:solidFill>
              </a:rPr>
              <a:t>) Sin </a:t>
            </a:r>
            <a:r>
              <a:rPr lang="de-DE" dirty="0" err="1">
                <a:solidFill>
                  <a:schemeClr val="tx1">
                    <a:lumMod val="75000"/>
                    <a:lumOff val="25000"/>
                  </a:schemeClr>
                </a:solidFill>
              </a:rPr>
              <a:t>ir-ra</a:t>
            </a:r>
            <a:r>
              <a:rPr lang="de-DE" dirty="0">
                <a:solidFill>
                  <a:schemeClr val="tx1">
                    <a:lumMod val="75000"/>
                    <a:lumOff val="25000"/>
                  </a:schemeClr>
                </a:solidFill>
              </a:rPr>
              <a:t> </a:t>
            </a:r>
            <a:r>
              <a:rPr lang="de-DE" dirty="0" err="1">
                <a:solidFill>
                  <a:schemeClr val="tx1">
                    <a:lumMod val="75000"/>
                    <a:lumOff val="25000"/>
                  </a:schemeClr>
                </a:solidFill>
              </a:rPr>
              <a:t>ḫu-ma</a:t>
            </a:r>
            <a:r>
              <a:rPr lang="de-DE" dirty="0">
                <a:solidFill>
                  <a:schemeClr val="tx1">
                    <a:lumMod val="75000"/>
                    <a:lumOff val="25000"/>
                  </a:schemeClr>
                </a:solidFill>
              </a:rPr>
              <a:t>-‘ a-</a:t>
            </a:r>
            <a:r>
              <a:rPr lang="de-DE" dirty="0" err="1">
                <a:solidFill>
                  <a:schemeClr val="tx1">
                    <a:lumMod val="75000"/>
                    <a:lumOff val="25000"/>
                  </a:schemeClr>
                </a:solidFill>
              </a:rPr>
              <a:t>ak</a:t>
            </a:r>
            <a:r>
              <a:rPr lang="de-DE" dirty="0">
                <a:solidFill>
                  <a:schemeClr val="tx1">
                    <a:lumMod val="75000"/>
                    <a:lumOff val="25000"/>
                  </a:schemeClr>
                </a:solidFill>
              </a:rPr>
              <a:t> </a:t>
            </a:r>
            <a:r>
              <a:rPr lang="de-DE" dirty="0" err="1">
                <a:solidFill>
                  <a:schemeClr val="tx1">
                    <a:lumMod val="75000"/>
                    <a:lumOff val="25000"/>
                  </a:schemeClr>
                </a:solidFill>
              </a:rPr>
              <a:t>ku</a:t>
            </a:r>
            <a:r>
              <a:rPr lang="de-DE" dirty="0">
                <a:solidFill>
                  <a:schemeClr val="tx1">
                    <a:lumMod val="75000"/>
                    <a:lumOff val="25000"/>
                  </a:schemeClr>
                </a:solidFill>
              </a:rPr>
              <a:t>-tu-</a:t>
            </a:r>
            <a:r>
              <a:rPr lang="de-DE" dirty="0" err="1">
                <a:solidFill>
                  <a:schemeClr val="tx1">
                    <a:lumMod val="75000"/>
                    <a:lumOff val="25000"/>
                  </a:schemeClr>
                </a:solidFill>
              </a:rPr>
              <a:t>ḫi</a:t>
            </a:r>
            <a:r>
              <a:rPr lang="de-DE" dirty="0">
                <a:solidFill>
                  <a:schemeClr val="tx1">
                    <a:lumMod val="75000"/>
                    <a:lumOff val="25000"/>
                  </a:schemeClr>
                </a:solidFill>
              </a:rPr>
              <a:t> a-</a:t>
            </a:r>
            <a:r>
              <a:rPr lang="de-DE" dirty="0" err="1">
                <a:solidFill>
                  <a:schemeClr val="tx1">
                    <a:lumMod val="75000"/>
                    <a:lumOff val="25000"/>
                  </a:schemeClr>
                </a:solidFill>
              </a:rPr>
              <a:t>ak</a:t>
            </a:r>
            <a:r>
              <a:rPr lang="de-DE" dirty="0">
                <a:solidFill>
                  <a:schemeClr val="tx1">
                    <a:lumMod val="75000"/>
                    <a:lumOff val="25000"/>
                  </a:schemeClr>
                </a:solidFill>
              </a:rPr>
              <a:t> </a:t>
            </a:r>
            <a:r>
              <a:rPr lang="de-DE" dirty="0" err="1">
                <a:solidFill>
                  <a:schemeClr val="tx1">
                    <a:lumMod val="75000"/>
                    <a:lumOff val="25000"/>
                  </a:schemeClr>
                </a:solidFill>
              </a:rPr>
              <a:t>ḫal</a:t>
            </a:r>
            <a:r>
              <a:rPr lang="de-DE" dirty="0">
                <a:solidFill>
                  <a:schemeClr val="tx1">
                    <a:lumMod val="75000"/>
                    <a:lumOff val="25000"/>
                  </a:schemeClr>
                </a:solidFill>
              </a:rPr>
              <a:t> </a:t>
            </a:r>
            <a:r>
              <a:rPr lang="de-DE" dirty="0" err="1">
                <a:solidFill>
                  <a:schemeClr val="tx1">
                    <a:lumMod val="75000"/>
                    <a:lumOff val="25000"/>
                  </a:schemeClr>
                </a:solidFill>
              </a:rPr>
              <a:t>Ḫa-pir-ti</a:t>
            </a:r>
            <a:endParaRPr lang="de-DE" dirty="0">
              <a:solidFill>
                <a:schemeClr val="tx1">
                  <a:lumMod val="75000"/>
                  <a:lumOff val="25000"/>
                </a:schemeClr>
              </a:solidFill>
            </a:endParaRPr>
          </a:p>
          <a:p>
            <a:pPr marL="457200" indent="-457200">
              <a:spcBef>
                <a:spcPts val="0"/>
              </a:spcBef>
              <a:buFont typeface="+mj-lt"/>
              <a:buAutoNum type="arabicParenR"/>
            </a:pPr>
            <a:r>
              <a:rPr lang="de-DE" dirty="0" err="1">
                <a:solidFill>
                  <a:schemeClr val="tx1">
                    <a:lumMod val="75000"/>
                    <a:lumOff val="25000"/>
                  </a:schemeClr>
                </a:solidFill>
              </a:rPr>
              <a:t>te</a:t>
            </a:r>
            <a:r>
              <a:rPr lang="de-DE" dirty="0">
                <a:solidFill>
                  <a:schemeClr val="tx1">
                    <a:lumMod val="75000"/>
                    <a:lumOff val="25000"/>
                  </a:schemeClr>
                </a:solidFill>
              </a:rPr>
              <a:t>-en-</a:t>
            </a:r>
            <a:r>
              <a:rPr lang="de-DE" dirty="0" err="1">
                <a:solidFill>
                  <a:schemeClr val="tx1">
                    <a:lumMod val="75000"/>
                    <a:lumOff val="25000"/>
                  </a:schemeClr>
                </a:solidFill>
              </a:rPr>
              <a:t>gi</a:t>
            </a:r>
            <a:r>
              <a:rPr lang="de-DE" dirty="0">
                <a:solidFill>
                  <a:schemeClr val="tx1">
                    <a:lumMod val="75000"/>
                    <a:lumOff val="25000"/>
                  </a:schemeClr>
                </a:solidFill>
              </a:rPr>
              <a:t>-‘ (</a:t>
            </a:r>
            <a:r>
              <a:rPr lang="de-DE" dirty="0" err="1">
                <a:solidFill>
                  <a:schemeClr val="tx1">
                    <a:lumMod val="75000"/>
                    <a:lumOff val="25000"/>
                  </a:schemeClr>
                </a:solidFill>
              </a:rPr>
              <a:t>nap</a:t>
            </a:r>
            <a:r>
              <a:rPr lang="de-DE" dirty="0">
                <a:solidFill>
                  <a:schemeClr val="tx1">
                    <a:lumMod val="75000"/>
                    <a:lumOff val="25000"/>
                  </a:schemeClr>
                </a:solidFill>
              </a:rPr>
              <a:t>) In </a:t>
            </a:r>
            <a:r>
              <a:rPr lang="de-DE" dirty="0" err="1">
                <a:solidFill>
                  <a:schemeClr val="tx1">
                    <a:lumMod val="75000"/>
                    <a:lumOff val="25000"/>
                  </a:schemeClr>
                </a:solidFill>
              </a:rPr>
              <a:t>Šu</a:t>
            </a:r>
            <a:r>
              <a:rPr lang="de-DE" dirty="0">
                <a:solidFill>
                  <a:schemeClr val="tx1">
                    <a:lumMod val="75000"/>
                    <a:lumOff val="25000"/>
                  </a:schemeClr>
                </a:solidFill>
              </a:rPr>
              <a:t>-</a:t>
            </a:r>
            <a:r>
              <a:rPr lang="de-DE" dirty="0" err="1">
                <a:solidFill>
                  <a:schemeClr val="tx1">
                    <a:lumMod val="75000"/>
                    <a:lumOff val="25000"/>
                  </a:schemeClr>
                </a:solidFill>
              </a:rPr>
              <a:t>ši</a:t>
            </a:r>
            <a:r>
              <a:rPr lang="de-DE" dirty="0">
                <a:solidFill>
                  <a:schemeClr val="tx1">
                    <a:lumMod val="75000"/>
                    <a:lumOff val="25000"/>
                  </a:schemeClr>
                </a:solidFill>
              </a:rPr>
              <a:t>-na-</a:t>
            </a:r>
            <a:r>
              <a:rPr lang="de-DE" dirty="0" err="1">
                <a:solidFill>
                  <a:schemeClr val="tx1">
                    <a:lumMod val="75000"/>
                    <a:lumOff val="25000"/>
                  </a:schemeClr>
                </a:solidFill>
              </a:rPr>
              <a:t>ak</a:t>
            </a:r>
            <a:r>
              <a:rPr lang="de-DE" dirty="0">
                <a:solidFill>
                  <a:schemeClr val="tx1">
                    <a:lumMod val="75000"/>
                    <a:lumOff val="25000"/>
                  </a:schemeClr>
                </a:solidFill>
              </a:rPr>
              <a:t> na-</a:t>
            </a:r>
            <a:r>
              <a:rPr lang="de-DE" dirty="0" err="1">
                <a:solidFill>
                  <a:schemeClr val="tx1">
                    <a:lumMod val="75000"/>
                    <a:lumOff val="25000"/>
                  </a:schemeClr>
                </a:solidFill>
              </a:rPr>
              <a:t>pir</a:t>
            </a:r>
            <a:r>
              <a:rPr lang="de-DE" dirty="0">
                <a:solidFill>
                  <a:schemeClr val="tx1">
                    <a:lumMod val="75000"/>
                    <a:lumOff val="25000"/>
                  </a:schemeClr>
                </a:solidFill>
              </a:rPr>
              <a:t>-</a:t>
            </a:r>
            <a:r>
              <a:rPr lang="de-DE" dirty="0" err="1">
                <a:solidFill>
                  <a:schemeClr val="tx1">
                    <a:lumMod val="75000"/>
                    <a:lumOff val="25000"/>
                  </a:schemeClr>
                </a:solidFill>
              </a:rPr>
              <a:t>u-ri</a:t>
            </a:r>
            <a:r>
              <a:rPr lang="de-DE" dirty="0">
                <a:solidFill>
                  <a:schemeClr val="tx1">
                    <a:lumMod val="75000"/>
                    <a:lumOff val="25000"/>
                  </a:schemeClr>
                </a:solidFill>
              </a:rPr>
              <a:t> i-si-</a:t>
            </a:r>
            <a:r>
              <a:rPr lang="de-DE" dirty="0" err="1">
                <a:solidFill>
                  <a:schemeClr val="tx1">
                    <a:lumMod val="75000"/>
                    <a:lumOff val="25000"/>
                  </a:schemeClr>
                </a:solidFill>
              </a:rPr>
              <a:t>ma</a:t>
            </a:r>
            <a:r>
              <a:rPr lang="de-DE" dirty="0">
                <a:solidFill>
                  <a:schemeClr val="tx1">
                    <a:lumMod val="75000"/>
                    <a:lumOff val="25000"/>
                  </a:schemeClr>
                </a:solidFill>
              </a:rPr>
              <a:t>-</a:t>
            </a:r>
            <a:r>
              <a:rPr lang="de-DE" dirty="0" err="1">
                <a:solidFill>
                  <a:schemeClr val="tx1">
                    <a:lumMod val="75000"/>
                    <a:lumOff val="25000"/>
                  </a:schemeClr>
                </a:solidFill>
              </a:rPr>
              <a:t>ta</a:t>
            </a:r>
            <a:r>
              <a:rPr lang="de-DE" dirty="0">
                <a:solidFill>
                  <a:schemeClr val="tx1">
                    <a:lumMod val="75000"/>
                    <a:lumOff val="25000"/>
                  </a:schemeClr>
                </a:solidFill>
              </a:rPr>
              <a:t>-‘</a:t>
            </a:r>
          </a:p>
          <a:p>
            <a:pPr marL="0" indent="0">
              <a:buNone/>
            </a:pPr>
            <a:r>
              <a:rPr lang="de-DE" dirty="0"/>
              <a:t> </a:t>
            </a:r>
          </a:p>
        </p:txBody>
      </p:sp>
      <p:sp>
        <p:nvSpPr>
          <p:cNvPr id="4" name="Inhaltsplatzhalter 3">
            <a:extLst>
              <a:ext uri="{FF2B5EF4-FFF2-40B4-BE49-F238E27FC236}">
                <a16:creationId xmlns:a16="http://schemas.microsoft.com/office/drawing/2014/main" id="{9FAA8CB9-2AD1-0A7B-0966-B9C102774996}"/>
              </a:ext>
            </a:extLst>
          </p:cNvPr>
          <p:cNvSpPr>
            <a:spLocks noGrp="1"/>
          </p:cNvSpPr>
          <p:nvPr>
            <p:ph sz="half" idx="2"/>
          </p:nvPr>
        </p:nvSpPr>
        <p:spPr>
          <a:xfrm>
            <a:off x="7251700" y="2286000"/>
            <a:ext cx="3632200" cy="4241800"/>
          </a:xfrm>
        </p:spPr>
        <p:txBody>
          <a:bodyPr>
            <a:normAutofit fontScale="92500"/>
          </a:bodyPr>
          <a:lstStyle/>
          <a:p>
            <a:pPr marL="457200" indent="-457200">
              <a:spcBef>
                <a:spcPts val="0"/>
              </a:spcBef>
              <a:buFont typeface="+mj-lt"/>
              <a:buAutoNum type="arabicParenR"/>
            </a:pPr>
            <a:r>
              <a:rPr lang="de-DE" dirty="0">
                <a:solidFill>
                  <a:schemeClr val="tx1">
                    <a:lumMod val="75000"/>
                    <a:lumOff val="25000"/>
                  </a:schemeClr>
                </a:solidFill>
              </a:rPr>
              <a:t>Moi </a:t>
            </a:r>
            <a:r>
              <a:rPr lang="de-DE" dirty="0" err="1">
                <a:solidFill>
                  <a:schemeClr val="tx1">
                    <a:lumMod val="75000"/>
                    <a:lumOff val="25000"/>
                  </a:schemeClr>
                </a:solidFill>
              </a:rPr>
              <a:t>Šutruk</a:t>
            </a:r>
            <a:r>
              <a:rPr lang="de-DE" dirty="0">
                <a:solidFill>
                  <a:schemeClr val="tx1">
                    <a:lumMod val="75000"/>
                    <a:lumOff val="25000"/>
                  </a:schemeClr>
                </a:solidFill>
              </a:rPr>
              <a:t> </a:t>
            </a:r>
            <a:r>
              <a:rPr lang="de-DE" dirty="0" err="1">
                <a:solidFill>
                  <a:schemeClr val="tx1">
                    <a:lumMod val="75000"/>
                    <a:lumOff val="25000"/>
                  </a:schemeClr>
                </a:solidFill>
              </a:rPr>
              <a:t>Nahhunte</a:t>
            </a:r>
            <a:r>
              <a:rPr lang="de-DE" dirty="0">
                <a:solidFill>
                  <a:schemeClr val="tx1">
                    <a:lumMod val="75000"/>
                    <a:lumOff val="25000"/>
                  </a:schemeClr>
                </a:solidFill>
              </a:rPr>
              <a:t>, </a:t>
            </a:r>
            <a:r>
              <a:rPr lang="de-DE" dirty="0" err="1">
                <a:solidFill>
                  <a:schemeClr val="tx1">
                    <a:lumMod val="75000"/>
                    <a:lumOff val="25000"/>
                  </a:schemeClr>
                </a:solidFill>
              </a:rPr>
              <a:t>fils</a:t>
            </a:r>
            <a:r>
              <a:rPr lang="de-DE" dirty="0">
                <a:solidFill>
                  <a:schemeClr val="tx1">
                    <a:lumMod val="75000"/>
                    <a:lumOff val="25000"/>
                  </a:schemeClr>
                </a:solidFill>
              </a:rPr>
              <a:t> de </a:t>
            </a:r>
            <a:r>
              <a:rPr lang="de-DE" dirty="0" err="1">
                <a:solidFill>
                  <a:schemeClr val="tx1">
                    <a:lumMod val="75000"/>
                    <a:lumOff val="25000"/>
                  </a:schemeClr>
                </a:solidFill>
              </a:rPr>
              <a:t>Hallutus</a:t>
            </a:r>
            <a:r>
              <a:rPr lang="de-DE" dirty="0">
                <a:solidFill>
                  <a:schemeClr val="tx1">
                    <a:lumMod val="75000"/>
                    <a:lumOff val="25000"/>
                  </a:schemeClr>
                </a:solidFill>
              </a:rPr>
              <a:t> In </a:t>
            </a:r>
            <a:r>
              <a:rPr lang="de-DE" dirty="0" err="1">
                <a:solidFill>
                  <a:schemeClr val="tx1">
                    <a:lumMod val="75000"/>
                    <a:lumOff val="25000"/>
                  </a:schemeClr>
                </a:solidFill>
              </a:rPr>
              <a:t>Šušinak</a:t>
            </a:r>
            <a:r>
              <a:rPr lang="de-DE" dirty="0">
                <a:solidFill>
                  <a:schemeClr val="tx1">
                    <a:lumMod val="75000"/>
                    <a:lumOff val="25000"/>
                  </a:schemeClr>
                </a:solidFill>
              </a:rPr>
              <a:t>,</a:t>
            </a:r>
          </a:p>
          <a:p>
            <a:pPr marL="457200" indent="-457200">
              <a:spcBef>
                <a:spcPts val="0"/>
              </a:spcBef>
              <a:buFont typeface="+mj-lt"/>
              <a:buAutoNum type="arabicParenR"/>
            </a:pPr>
            <a:r>
              <a:rPr lang="de-DE" dirty="0" err="1">
                <a:solidFill>
                  <a:schemeClr val="tx1">
                    <a:lumMod val="75000"/>
                    <a:lumOff val="25000"/>
                  </a:schemeClr>
                </a:solidFill>
              </a:rPr>
              <a:t>rejeton</a:t>
            </a:r>
            <a:r>
              <a:rPr lang="de-DE" dirty="0">
                <a:solidFill>
                  <a:schemeClr val="tx1">
                    <a:lumMod val="75000"/>
                    <a:lumOff val="25000"/>
                  </a:schemeClr>
                </a:solidFill>
              </a:rPr>
              <a:t> </a:t>
            </a:r>
            <a:r>
              <a:rPr lang="de-DE" dirty="0" err="1">
                <a:solidFill>
                  <a:schemeClr val="tx1">
                    <a:lumMod val="75000"/>
                    <a:lumOff val="25000"/>
                  </a:schemeClr>
                </a:solidFill>
              </a:rPr>
              <a:t>chéri</a:t>
            </a:r>
            <a:r>
              <a:rPr lang="de-DE" dirty="0">
                <a:solidFill>
                  <a:schemeClr val="tx1">
                    <a:lumMod val="75000"/>
                    <a:lumOff val="25000"/>
                  </a:schemeClr>
                </a:solidFill>
              </a:rPr>
              <a:t> de In </a:t>
            </a:r>
            <a:r>
              <a:rPr lang="de-DE" dirty="0" err="1">
                <a:solidFill>
                  <a:schemeClr val="tx1">
                    <a:lumMod val="75000"/>
                    <a:lumOff val="25000"/>
                  </a:schemeClr>
                </a:solidFill>
              </a:rPr>
              <a:t>Šušinak</a:t>
            </a:r>
            <a:r>
              <a:rPr lang="de-DE" dirty="0">
                <a:solidFill>
                  <a:schemeClr val="tx1">
                    <a:lumMod val="75000"/>
                    <a:lumOff val="25000"/>
                  </a:schemeClr>
                </a:solidFill>
              </a:rPr>
              <a:t>,</a:t>
            </a:r>
          </a:p>
          <a:p>
            <a:pPr marL="457200" indent="-457200">
              <a:spcBef>
                <a:spcPts val="0"/>
              </a:spcBef>
              <a:buFont typeface="+mj-lt"/>
              <a:buAutoNum type="arabicParenR"/>
            </a:pPr>
            <a:r>
              <a:rPr lang="de-DE" dirty="0" err="1">
                <a:solidFill>
                  <a:schemeClr val="tx1">
                    <a:lumMod val="75000"/>
                    <a:lumOff val="25000"/>
                  </a:schemeClr>
                </a:solidFill>
              </a:rPr>
              <a:t>roi</a:t>
            </a:r>
            <a:r>
              <a:rPr lang="de-DE" dirty="0">
                <a:solidFill>
                  <a:schemeClr val="tx1">
                    <a:lumMod val="75000"/>
                    <a:lumOff val="25000"/>
                  </a:schemeClr>
                </a:solidFill>
              </a:rPr>
              <a:t> </a:t>
            </a:r>
            <a:r>
              <a:rPr lang="de-DE" dirty="0" err="1">
                <a:solidFill>
                  <a:schemeClr val="tx1">
                    <a:lumMod val="75000"/>
                    <a:lumOff val="25000"/>
                  </a:schemeClr>
                </a:solidFill>
              </a:rPr>
              <a:t>d'Anzan</a:t>
            </a:r>
            <a:r>
              <a:rPr lang="de-DE" dirty="0">
                <a:solidFill>
                  <a:schemeClr val="tx1">
                    <a:lumMod val="75000"/>
                    <a:lumOff val="25000"/>
                  </a:schemeClr>
                </a:solidFill>
              </a:rPr>
              <a:t> et Suse, illustre </a:t>
            </a:r>
            <a:r>
              <a:rPr lang="de-DE" dirty="0" err="1">
                <a:solidFill>
                  <a:schemeClr val="tx1">
                    <a:lumMod val="75000"/>
                    <a:lumOff val="25000"/>
                  </a:schemeClr>
                </a:solidFill>
              </a:rPr>
              <a:t>prince</a:t>
            </a:r>
            <a:endParaRPr lang="de-DE" dirty="0">
              <a:solidFill>
                <a:schemeClr val="tx1">
                  <a:lumMod val="75000"/>
                  <a:lumOff val="25000"/>
                </a:schemeClr>
              </a:solidFill>
            </a:endParaRPr>
          </a:p>
          <a:p>
            <a:pPr marL="457200" indent="-457200">
              <a:spcBef>
                <a:spcPts val="0"/>
              </a:spcBef>
              <a:buFont typeface="+mj-lt"/>
              <a:buAutoNum type="arabicParenR"/>
            </a:pPr>
            <a:r>
              <a:rPr lang="de-DE" dirty="0" err="1">
                <a:solidFill>
                  <a:schemeClr val="tx1">
                    <a:lumMod val="75000"/>
                    <a:lumOff val="25000"/>
                  </a:schemeClr>
                </a:solidFill>
              </a:rPr>
              <a:t>chef</a:t>
            </a:r>
            <a:r>
              <a:rPr lang="de-DE" dirty="0">
                <a:solidFill>
                  <a:schemeClr val="tx1">
                    <a:lumMod val="75000"/>
                    <a:lumOff val="25000"/>
                  </a:schemeClr>
                </a:solidFill>
              </a:rPr>
              <a:t> de </a:t>
            </a:r>
            <a:r>
              <a:rPr lang="de-DE" dirty="0" err="1">
                <a:solidFill>
                  <a:schemeClr val="tx1">
                    <a:lumMod val="75000"/>
                    <a:lumOff val="25000"/>
                  </a:schemeClr>
                </a:solidFill>
              </a:rPr>
              <a:t>Hapirti</a:t>
            </a:r>
            <a:r>
              <a:rPr lang="de-DE" dirty="0">
                <a:solidFill>
                  <a:schemeClr val="tx1">
                    <a:lumMod val="75000"/>
                    <a:lumOff val="25000"/>
                  </a:schemeClr>
                </a:solidFill>
              </a:rPr>
              <a:t>, </a:t>
            </a:r>
            <a:r>
              <a:rPr lang="de-DE" dirty="0" err="1">
                <a:solidFill>
                  <a:schemeClr val="tx1">
                    <a:lumMod val="75000"/>
                    <a:lumOff val="25000"/>
                  </a:schemeClr>
                </a:solidFill>
              </a:rPr>
              <a:t>roi</a:t>
            </a:r>
            <a:r>
              <a:rPr lang="de-DE" dirty="0">
                <a:solidFill>
                  <a:schemeClr val="tx1">
                    <a:lumMod val="75000"/>
                    <a:lumOff val="25000"/>
                  </a:schemeClr>
                </a:solidFill>
              </a:rPr>
              <a:t> de </a:t>
            </a:r>
            <a:r>
              <a:rPr lang="de-DE" dirty="0" err="1">
                <a:solidFill>
                  <a:schemeClr val="tx1">
                    <a:lumMod val="75000"/>
                    <a:lumOff val="25000"/>
                  </a:schemeClr>
                </a:solidFill>
              </a:rPr>
              <a:t>Hapirti</a:t>
            </a:r>
            <a:r>
              <a:rPr lang="de-DE" dirty="0">
                <a:solidFill>
                  <a:schemeClr val="tx1">
                    <a:lumMod val="75000"/>
                    <a:lumOff val="25000"/>
                  </a:schemeClr>
                </a:solidFill>
              </a:rPr>
              <a:t>,</a:t>
            </a:r>
          </a:p>
          <a:p>
            <a:pPr marL="457200" indent="-457200">
              <a:spcBef>
                <a:spcPts val="0"/>
              </a:spcBef>
              <a:buFont typeface="+mj-lt"/>
              <a:buAutoNum type="arabicParenR"/>
            </a:pPr>
            <a:r>
              <a:rPr lang="de-DE" dirty="0" err="1">
                <a:solidFill>
                  <a:schemeClr val="tx1">
                    <a:lumMod val="75000"/>
                    <a:lumOff val="25000"/>
                  </a:schemeClr>
                </a:solidFill>
              </a:rPr>
              <a:t>l'élude</a:t>
            </a:r>
            <a:r>
              <a:rPr lang="de-DE" dirty="0">
                <a:solidFill>
                  <a:schemeClr val="tx1">
                    <a:lumMod val="75000"/>
                    <a:lumOff val="25000"/>
                  </a:schemeClr>
                </a:solidFill>
              </a:rPr>
              <a:t> In </a:t>
            </a:r>
            <a:r>
              <a:rPr lang="de-DE" dirty="0" err="1">
                <a:solidFill>
                  <a:schemeClr val="tx1">
                    <a:lumMod val="75000"/>
                    <a:lumOff val="25000"/>
                  </a:schemeClr>
                </a:solidFill>
              </a:rPr>
              <a:t>Šušinak</a:t>
            </a:r>
            <a:r>
              <a:rPr lang="de-DE" dirty="0">
                <a:solidFill>
                  <a:schemeClr val="tx1">
                    <a:lumMod val="75000"/>
                    <a:lumOff val="25000"/>
                  </a:schemeClr>
                </a:solidFill>
              </a:rPr>
              <a:t> </a:t>
            </a:r>
            <a:r>
              <a:rPr lang="de-DE" dirty="0" err="1">
                <a:solidFill>
                  <a:schemeClr val="tx1">
                    <a:lumMod val="75000"/>
                    <a:lumOff val="25000"/>
                  </a:schemeClr>
                </a:solidFill>
              </a:rPr>
              <a:t>mon</a:t>
            </a:r>
            <a:r>
              <a:rPr lang="de-DE" dirty="0">
                <a:solidFill>
                  <a:schemeClr val="tx1">
                    <a:lumMod val="75000"/>
                    <a:lumOff val="25000"/>
                  </a:schemeClr>
                </a:solidFill>
              </a:rPr>
              <a:t> </a:t>
            </a:r>
            <a:r>
              <a:rPr lang="de-DE" dirty="0" err="1">
                <a:solidFill>
                  <a:schemeClr val="tx1">
                    <a:lumMod val="75000"/>
                    <a:lumOff val="25000"/>
                  </a:schemeClr>
                </a:solidFill>
              </a:rPr>
              <a:t>dieu</a:t>
            </a:r>
            <a:r>
              <a:rPr lang="de-DE" dirty="0">
                <a:solidFill>
                  <a:schemeClr val="tx1">
                    <a:lumMod val="75000"/>
                    <a:lumOff val="25000"/>
                  </a:schemeClr>
                </a:solidFill>
              </a:rPr>
              <a:t>; </a:t>
            </a:r>
            <a:r>
              <a:rPr lang="de-DE" dirty="0" err="1">
                <a:solidFill>
                  <a:schemeClr val="tx1">
                    <a:lumMod val="75000"/>
                    <a:lumOff val="25000"/>
                  </a:schemeClr>
                </a:solidFill>
              </a:rPr>
              <a:t>Sippar</a:t>
            </a:r>
            <a:r>
              <a:rPr lang="de-DE" dirty="0">
                <a:solidFill>
                  <a:schemeClr val="tx1">
                    <a:lumMod val="75000"/>
                    <a:lumOff val="25000"/>
                  </a:schemeClr>
                </a:solidFill>
              </a:rPr>
              <a:t> je </a:t>
            </a:r>
            <a:r>
              <a:rPr lang="de-DE" dirty="0" err="1">
                <a:solidFill>
                  <a:schemeClr val="tx1">
                    <a:lumMod val="75000"/>
                    <a:lumOff val="25000"/>
                  </a:schemeClr>
                </a:solidFill>
              </a:rPr>
              <a:t>pris</a:t>
            </a:r>
            <a:r>
              <a:rPr lang="de-DE" dirty="0">
                <a:solidFill>
                  <a:schemeClr val="tx1">
                    <a:lumMod val="75000"/>
                    <a:lumOff val="25000"/>
                  </a:schemeClr>
                </a:solidFill>
              </a:rPr>
              <a:t>, la </a:t>
            </a:r>
            <a:r>
              <a:rPr lang="de-DE" dirty="0" err="1">
                <a:solidFill>
                  <a:schemeClr val="tx1">
                    <a:lumMod val="75000"/>
                    <a:lumOff val="25000"/>
                  </a:schemeClr>
                </a:solidFill>
              </a:rPr>
              <a:t>stèle</a:t>
            </a:r>
            <a:endParaRPr lang="de-DE" dirty="0">
              <a:solidFill>
                <a:schemeClr val="tx1">
                  <a:lumMod val="75000"/>
                  <a:lumOff val="25000"/>
                </a:schemeClr>
              </a:solidFill>
            </a:endParaRPr>
          </a:p>
          <a:p>
            <a:pPr marL="457200" indent="-457200">
              <a:spcBef>
                <a:spcPts val="0"/>
              </a:spcBef>
              <a:buFont typeface="+mj-lt"/>
              <a:buAutoNum type="arabicParenR"/>
            </a:pPr>
            <a:r>
              <a:rPr lang="de-DE" dirty="0">
                <a:solidFill>
                  <a:schemeClr val="tx1">
                    <a:lumMod val="75000"/>
                    <a:lumOff val="25000"/>
                  </a:schemeClr>
                </a:solidFill>
              </a:rPr>
              <a:t>de </a:t>
            </a:r>
            <a:r>
              <a:rPr lang="de-DE" dirty="0" err="1">
                <a:solidFill>
                  <a:schemeClr val="tx1">
                    <a:lumMod val="75000"/>
                    <a:lumOff val="25000"/>
                  </a:schemeClr>
                </a:solidFill>
              </a:rPr>
              <a:t>Naram</a:t>
            </a:r>
            <a:r>
              <a:rPr lang="de-DE" dirty="0">
                <a:solidFill>
                  <a:schemeClr val="tx1">
                    <a:lumMod val="75000"/>
                    <a:lumOff val="25000"/>
                  </a:schemeClr>
                </a:solidFill>
              </a:rPr>
              <a:t> Sin je </a:t>
            </a:r>
            <a:r>
              <a:rPr lang="de-DE" dirty="0" err="1">
                <a:solidFill>
                  <a:schemeClr val="tx1">
                    <a:lumMod val="75000"/>
                    <a:lumOff val="25000"/>
                  </a:schemeClr>
                </a:solidFill>
              </a:rPr>
              <a:t>trouvai</a:t>
            </a:r>
            <a:r>
              <a:rPr lang="de-DE" dirty="0">
                <a:solidFill>
                  <a:schemeClr val="tx1">
                    <a:lumMod val="75000"/>
                    <a:lumOff val="25000"/>
                  </a:schemeClr>
                </a:solidFill>
              </a:rPr>
              <a:t> et </a:t>
            </a:r>
            <a:r>
              <a:rPr lang="de-DE" dirty="0" err="1">
                <a:solidFill>
                  <a:schemeClr val="tx1">
                    <a:lumMod val="75000"/>
                    <a:lumOff val="25000"/>
                  </a:schemeClr>
                </a:solidFill>
              </a:rPr>
              <a:t>enlevai</a:t>
            </a:r>
            <a:r>
              <a:rPr lang="de-DE" dirty="0">
                <a:solidFill>
                  <a:schemeClr val="tx1">
                    <a:lumMod val="75000"/>
                    <a:lumOff val="25000"/>
                  </a:schemeClr>
                </a:solidFill>
              </a:rPr>
              <a:t> et au </a:t>
            </a:r>
            <a:r>
              <a:rPr lang="de-DE" dirty="0" err="1">
                <a:solidFill>
                  <a:schemeClr val="tx1">
                    <a:lumMod val="75000"/>
                    <a:lumOff val="25000"/>
                  </a:schemeClr>
                </a:solidFill>
              </a:rPr>
              <a:t>pays</a:t>
            </a:r>
            <a:r>
              <a:rPr lang="de-DE" dirty="0">
                <a:solidFill>
                  <a:schemeClr val="tx1">
                    <a:lumMod val="75000"/>
                    <a:lumOff val="25000"/>
                  </a:schemeClr>
                </a:solidFill>
              </a:rPr>
              <a:t> de </a:t>
            </a:r>
            <a:r>
              <a:rPr lang="de-DE" dirty="0" err="1">
                <a:solidFill>
                  <a:schemeClr val="tx1">
                    <a:lumMod val="75000"/>
                    <a:lumOff val="25000"/>
                  </a:schemeClr>
                </a:solidFill>
              </a:rPr>
              <a:t>Hapirti</a:t>
            </a:r>
            <a:endParaRPr lang="de-DE" dirty="0">
              <a:solidFill>
                <a:schemeClr val="tx1">
                  <a:lumMod val="75000"/>
                  <a:lumOff val="25000"/>
                </a:schemeClr>
              </a:solidFill>
            </a:endParaRPr>
          </a:p>
          <a:p>
            <a:pPr marL="457200" indent="-457200">
              <a:spcBef>
                <a:spcPts val="0"/>
              </a:spcBef>
              <a:buFont typeface="+mj-lt"/>
              <a:buAutoNum type="arabicParenR"/>
            </a:pPr>
            <a:r>
              <a:rPr lang="de-DE" dirty="0">
                <a:solidFill>
                  <a:schemeClr val="tx1">
                    <a:lumMod val="75000"/>
                    <a:lumOff val="25000"/>
                  </a:schemeClr>
                </a:solidFill>
              </a:rPr>
              <a:t>je </a:t>
            </a:r>
            <a:r>
              <a:rPr lang="de-DE" dirty="0" err="1">
                <a:solidFill>
                  <a:schemeClr val="tx1">
                    <a:lumMod val="75000"/>
                    <a:lumOff val="25000"/>
                  </a:schemeClr>
                </a:solidFill>
              </a:rPr>
              <a:t>transportai</a:t>
            </a:r>
            <a:r>
              <a:rPr lang="de-DE" dirty="0">
                <a:solidFill>
                  <a:schemeClr val="tx1">
                    <a:lumMod val="75000"/>
                    <a:lumOff val="25000"/>
                  </a:schemeClr>
                </a:solidFill>
              </a:rPr>
              <a:t> et à In </a:t>
            </a:r>
            <a:r>
              <a:rPr lang="de-DE" dirty="0" err="1">
                <a:solidFill>
                  <a:schemeClr val="tx1">
                    <a:lumMod val="75000"/>
                    <a:lumOff val="25000"/>
                  </a:schemeClr>
                </a:solidFill>
              </a:rPr>
              <a:t>Šušinak</a:t>
            </a:r>
            <a:r>
              <a:rPr lang="de-DE" dirty="0">
                <a:solidFill>
                  <a:schemeClr val="tx1">
                    <a:lumMod val="75000"/>
                    <a:lumOff val="25000"/>
                  </a:schemeClr>
                </a:solidFill>
              </a:rPr>
              <a:t> </a:t>
            </a:r>
            <a:r>
              <a:rPr lang="de-DE" dirty="0" err="1">
                <a:solidFill>
                  <a:schemeClr val="tx1">
                    <a:lumMod val="75000"/>
                    <a:lumOff val="25000"/>
                  </a:schemeClr>
                </a:solidFill>
              </a:rPr>
              <a:t>mon</a:t>
            </a:r>
            <a:r>
              <a:rPr lang="de-DE" dirty="0">
                <a:solidFill>
                  <a:schemeClr val="tx1">
                    <a:lumMod val="75000"/>
                    <a:lumOff val="25000"/>
                  </a:schemeClr>
                </a:solidFill>
              </a:rPr>
              <a:t> </a:t>
            </a:r>
            <a:r>
              <a:rPr lang="de-DE" dirty="0" err="1">
                <a:solidFill>
                  <a:schemeClr val="tx1">
                    <a:lumMod val="75000"/>
                    <a:lumOff val="25000"/>
                  </a:schemeClr>
                </a:solidFill>
              </a:rPr>
              <a:t>dieu</a:t>
            </a:r>
            <a:r>
              <a:rPr lang="de-DE" dirty="0">
                <a:solidFill>
                  <a:schemeClr val="tx1">
                    <a:lumMod val="75000"/>
                    <a:lumOff val="25000"/>
                  </a:schemeClr>
                </a:solidFill>
              </a:rPr>
              <a:t> je </a:t>
            </a:r>
            <a:r>
              <a:rPr lang="de-DE" dirty="0" err="1">
                <a:solidFill>
                  <a:schemeClr val="tx1">
                    <a:lumMod val="75000"/>
                    <a:lumOff val="25000"/>
                  </a:schemeClr>
                </a:solidFill>
              </a:rPr>
              <a:t>vouai</a:t>
            </a:r>
            <a:r>
              <a:rPr lang="de-DE" dirty="0">
                <a:solidFill>
                  <a:schemeClr val="tx1">
                    <a:lumMod val="75000"/>
                    <a:lumOff val="25000"/>
                  </a:schemeClr>
                </a:solidFill>
              </a:rPr>
              <a:t>!</a:t>
            </a:r>
          </a:p>
        </p:txBody>
      </p:sp>
      <p:sp>
        <p:nvSpPr>
          <p:cNvPr id="5" name="Textfeld 4">
            <a:extLst>
              <a:ext uri="{FF2B5EF4-FFF2-40B4-BE49-F238E27FC236}">
                <a16:creationId xmlns:a16="http://schemas.microsoft.com/office/drawing/2014/main" id="{FAD80E66-1472-5A27-EC14-EF9BF645B9DA}"/>
              </a:ext>
            </a:extLst>
          </p:cNvPr>
          <p:cNvSpPr txBox="1"/>
          <p:nvPr/>
        </p:nvSpPr>
        <p:spPr>
          <a:xfrm>
            <a:off x="8559800" y="6309360"/>
            <a:ext cx="3632200" cy="523220"/>
          </a:xfrm>
          <a:prstGeom prst="rect">
            <a:avLst/>
          </a:prstGeom>
          <a:noFill/>
        </p:spPr>
        <p:txBody>
          <a:bodyPr wrap="square" rtlCol="0">
            <a:spAutoFit/>
          </a:bodyPr>
          <a:lstStyle/>
          <a:p>
            <a:r>
              <a:rPr lang="de-DE" sz="1400" dirty="0">
                <a:solidFill>
                  <a:schemeClr val="tx1">
                    <a:lumMod val="75000"/>
                    <a:lumOff val="25000"/>
                  </a:schemeClr>
                </a:solidFill>
              </a:rPr>
              <a:t>*Umschrift und Übersetzung nach Scheil 1901, S. 40</a:t>
            </a:r>
          </a:p>
        </p:txBody>
      </p:sp>
    </p:spTree>
    <p:extLst>
      <p:ext uri="{BB962C8B-B14F-4D97-AF65-F5344CB8AC3E}">
        <p14:creationId xmlns:p14="http://schemas.microsoft.com/office/powerpoint/2010/main" val="1388370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E36D3FAE-A905-448F-AF7C-9715FC1CFB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0140278-1B17-48E7-B642-9C9B3FC141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BBFA14D-8E4F-42D4-B5A0-9588A6A4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5" y="321731"/>
            <a:ext cx="11551187" cy="6214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10B2B88-1A1B-486B-9366-918FE2E71D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C0AD7685-9B1D-FC30-D2B0-818C1C42DD4B}"/>
              </a:ext>
            </a:extLst>
          </p:cNvPr>
          <p:cNvSpPr txBox="1"/>
          <p:nvPr/>
        </p:nvSpPr>
        <p:spPr>
          <a:xfrm>
            <a:off x="1024129" y="826324"/>
            <a:ext cx="10329671" cy="5322647"/>
          </a:xfrm>
          <a:prstGeom prst="rect">
            <a:avLst/>
          </a:prstGeom>
        </p:spPr>
        <p:txBody>
          <a:bodyPr vert="horz" lIns="45720" tIns="45720" rIns="45720" bIns="45720" rtlCol="0">
            <a:normAutofit fontScale="55000" lnSpcReduction="20000"/>
          </a:bodyPr>
          <a:lstStyle/>
          <a:p>
            <a:pPr algn="ctr" defTabSz="914400">
              <a:lnSpc>
                <a:spcPct val="90000"/>
              </a:lnSpc>
              <a:spcAft>
                <a:spcPts val="600"/>
              </a:spcAft>
              <a:buClr>
                <a:schemeClr val="accent1"/>
              </a:buClr>
            </a:pPr>
            <a:r>
              <a:rPr lang="en-US" sz="4800" dirty="0">
                <a:solidFill>
                  <a:srgbClr val="FFFFFF"/>
                </a:solidFill>
              </a:rPr>
              <a:t>„</a:t>
            </a:r>
            <a:r>
              <a:rPr lang="de-DE" sz="4800" dirty="0">
                <a:solidFill>
                  <a:srgbClr val="FFFFFF"/>
                </a:solidFill>
              </a:rPr>
              <a:t>Il </a:t>
            </a:r>
            <a:r>
              <a:rPr lang="de-DE" sz="4800" dirty="0" err="1">
                <a:solidFill>
                  <a:srgbClr val="FFFFFF"/>
                </a:solidFill>
              </a:rPr>
              <a:t>est</a:t>
            </a:r>
            <a:r>
              <a:rPr lang="de-DE" sz="4800" dirty="0">
                <a:solidFill>
                  <a:srgbClr val="FFFFFF"/>
                </a:solidFill>
              </a:rPr>
              <a:t> </a:t>
            </a:r>
            <a:r>
              <a:rPr lang="de-DE" sz="4800" dirty="0" err="1">
                <a:solidFill>
                  <a:srgbClr val="FFFFFF"/>
                </a:solidFill>
              </a:rPr>
              <a:t>difficilee</a:t>
            </a:r>
            <a:r>
              <a:rPr lang="de-DE" sz="4800" dirty="0">
                <a:solidFill>
                  <a:srgbClr val="FFFFFF"/>
                </a:solidFill>
              </a:rPr>
              <a:t> ne </a:t>
            </a:r>
            <a:r>
              <a:rPr lang="de-DE" sz="4800" dirty="0" err="1">
                <a:solidFill>
                  <a:srgbClr val="FFFFFF"/>
                </a:solidFill>
              </a:rPr>
              <a:t>pas</a:t>
            </a:r>
            <a:r>
              <a:rPr lang="de-DE" sz="4800" dirty="0">
                <a:solidFill>
                  <a:srgbClr val="FFFFFF"/>
                </a:solidFill>
              </a:rPr>
              <a:t> </a:t>
            </a:r>
            <a:r>
              <a:rPr lang="de-DE" sz="4800" dirty="0" err="1">
                <a:solidFill>
                  <a:srgbClr val="FFFFFF"/>
                </a:solidFill>
              </a:rPr>
              <a:t>reconnaître</a:t>
            </a:r>
            <a:r>
              <a:rPr lang="de-DE" sz="4800" dirty="0">
                <a:solidFill>
                  <a:srgbClr val="FFFFFF"/>
                </a:solidFill>
              </a:rPr>
              <a:t> </a:t>
            </a:r>
            <a:r>
              <a:rPr lang="de-DE" sz="4800" dirty="0" err="1">
                <a:solidFill>
                  <a:srgbClr val="FFFFFF"/>
                </a:solidFill>
              </a:rPr>
              <a:t>dans</a:t>
            </a:r>
            <a:r>
              <a:rPr lang="de-DE" sz="4800" dirty="0">
                <a:solidFill>
                  <a:srgbClr val="FFFFFF"/>
                </a:solidFill>
              </a:rPr>
              <a:t> </a:t>
            </a:r>
            <a:r>
              <a:rPr lang="de-DE" sz="4800" dirty="0" err="1">
                <a:solidFill>
                  <a:srgbClr val="FFFFFF"/>
                </a:solidFill>
              </a:rPr>
              <a:t>les</a:t>
            </a:r>
            <a:r>
              <a:rPr lang="de-DE" sz="4800" dirty="0">
                <a:solidFill>
                  <a:srgbClr val="FFFFFF"/>
                </a:solidFill>
              </a:rPr>
              <a:t> </a:t>
            </a:r>
            <a:r>
              <a:rPr lang="de-DE" sz="4800" dirty="0" err="1">
                <a:solidFill>
                  <a:srgbClr val="FFFFFF"/>
                </a:solidFill>
              </a:rPr>
              <a:t>efforts</a:t>
            </a:r>
            <a:r>
              <a:rPr lang="de-DE" sz="4800" dirty="0">
                <a:solidFill>
                  <a:srgbClr val="FFFFFF"/>
                </a:solidFill>
              </a:rPr>
              <a:t> </a:t>
            </a:r>
            <a:r>
              <a:rPr lang="de-DE" sz="4800" dirty="0" err="1">
                <a:solidFill>
                  <a:srgbClr val="FFFFFF"/>
                </a:solidFill>
              </a:rPr>
              <a:t>artistiques</a:t>
            </a:r>
            <a:r>
              <a:rPr lang="de-DE" sz="4800" dirty="0">
                <a:solidFill>
                  <a:srgbClr val="FFFFFF"/>
                </a:solidFill>
              </a:rPr>
              <a:t> de </a:t>
            </a:r>
            <a:r>
              <a:rPr lang="de-DE" sz="4800" dirty="0" err="1">
                <a:solidFill>
                  <a:srgbClr val="FFFFFF"/>
                </a:solidFill>
              </a:rPr>
              <a:t>cette</a:t>
            </a:r>
            <a:r>
              <a:rPr lang="de-DE" sz="4800" dirty="0">
                <a:solidFill>
                  <a:srgbClr val="FFFFFF"/>
                </a:solidFill>
              </a:rPr>
              <a:t> </a:t>
            </a:r>
            <a:r>
              <a:rPr lang="de-DE" sz="4800" dirty="0" err="1">
                <a:solidFill>
                  <a:srgbClr val="FFFFFF"/>
                </a:solidFill>
              </a:rPr>
              <a:t>periode</a:t>
            </a:r>
            <a:r>
              <a:rPr lang="de-DE" sz="4800" dirty="0">
                <a:solidFill>
                  <a:srgbClr val="FFFFFF"/>
                </a:solidFill>
              </a:rPr>
              <a:t>, si </a:t>
            </a:r>
            <a:r>
              <a:rPr lang="de-DE" sz="4800" dirty="0" err="1">
                <a:solidFill>
                  <a:srgbClr val="FFFFFF"/>
                </a:solidFill>
              </a:rPr>
              <a:t>differents</a:t>
            </a:r>
            <a:r>
              <a:rPr lang="de-DE" sz="4800" dirty="0">
                <a:solidFill>
                  <a:srgbClr val="FFFFFF"/>
                </a:solidFill>
              </a:rPr>
              <a:t> de </a:t>
            </a:r>
            <a:r>
              <a:rPr lang="de-DE" sz="4800" dirty="0" err="1">
                <a:solidFill>
                  <a:srgbClr val="FFFFFF"/>
                </a:solidFill>
              </a:rPr>
              <a:t>ceux</a:t>
            </a:r>
            <a:r>
              <a:rPr lang="de-DE" sz="4800" dirty="0">
                <a:solidFill>
                  <a:srgbClr val="FFFFFF"/>
                </a:solidFill>
              </a:rPr>
              <a:t> </a:t>
            </a:r>
            <a:r>
              <a:rPr lang="de-DE" sz="4800" dirty="0" err="1">
                <a:solidFill>
                  <a:srgbClr val="FFFFFF"/>
                </a:solidFill>
              </a:rPr>
              <a:t>que</a:t>
            </a:r>
            <a:r>
              <a:rPr lang="de-DE" sz="4800" dirty="0">
                <a:solidFill>
                  <a:srgbClr val="FFFFFF"/>
                </a:solidFill>
              </a:rPr>
              <a:t> plus </a:t>
            </a:r>
            <a:r>
              <a:rPr lang="de-DE" sz="4800" dirty="0" err="1">
                <a:solidFill>
                  <a:srgbClr val="FFFFFF"/>
                </a:solidFill>
              </a:rPr>
              <a:t>tards</a:t>
            </a:r>
            <a:r>
              <a:rPr lang="de-DE" sz="4800" dirty="0">
                <a:solidFill>
                  <a:srgbClr val="FFFFFF"/>
                </a:solidFill>
              </a:rPr>
              <a:t> </a:t>
            </a:r>
            <a:r>
              <a:rPr lang="de-DE" sz="4800" dirty="0" err="1">
                <a:solidFill>
                  <a:srgbClr val="FFFFFF"/>
                </a:solidFill>
              </a:rPr>
              <a:t>firent</a:t>
            </a:r>
            <a:r>
              <a:rPr lang="de-DE" sz="4800" dirty="0">
                <a:solidFill>
                  <a:srgbClr val="FFFFFF"/>
                </a:solidFill>
              </a:rPr>
              <a:t> </a:t>
            </a:r>
            <a:r>
              <a:rPr lang="de-DE" sz="4800" dirty="0" err="1">
                <a:solidFill>
                  <a:srgbClr val="FFFFFF"/>
                </a:solidFill>
              </a:rPr>
              <a:t>les</a:t>
            </a:r>
            <a:r>
              <a:rPr lang="de-DE" sz="4800" dirty="0">
                <a:solidFill>
                  <a:srgbClr val="FFFFFF"/>
                </a:solidFill>
              </a:rPr>
              <a:t> Assyriens et </a:t>
            </a:r>
            <a:r>
              <a:rPr lang="de-DE" sz="4800" dirty="0" err="1">
                <a:solidFill>
                  <a:srgbClr val="FFFFFF"/>
                </a:solidFill>
              </a:rPr>
              <a:t>les</a:t>
            </a:r>
            <a:r>
              <a:rPr lang="de-DE" sz="4800" dirty="0">
                <a:solidFill>
                  <a:srgbClr val="FFFFFF"/>
                </a:solidFill>
              </a:rPr>
              <a:t> Babyloniens, </a:t>
            </a:r>
            <a:r>
              <a:rPr lang="de-DE" sz="4800" dirty="0" err="1">
                <a:solidFill>
                  <a:srgbClr val="FFFFFF"/>
                </a:solidFill>
              </a:rPr>
              <a:t>l‘influence</a:t>
            </a:r>
            <a:r>
              <a:rPr lang="de-DE" sz="4800" dirty="0">
                <a:solidFill>
                  <a:srgbClr val="FFFFFF"/>
                </a:solidFill>
              </a:rPr>
              <a:t> </a:t>
            </a:r>
            <a:r>
              <a:rPr lang="de-DE" sz="4800" dirty="0" err="1">
                <a:solidFill>
                  <a:srgbClr val="FFFFFF"/>
                </a:solidFill>
              </a:rPr>
              <a:t>d‘un</a:t>
            </a:r>
            <a:r>
              <a:rPr lang="de-DE" sz="4800" dirty="0">
                <a:solidFill>
                  <a:srgbClr val="FFFFFF"/>
                </a:solidFill>
              </a:rPr>
              <a:t> </a:t>
            </a:r>
            <a:r>
              <a:rPr lang="de-DE" sz="4800" dirty="0" err="1">
                <a:solidFill>
                  <a:srgbClr val="FFFFFF"/>
                </a:solidFill>
              </a:rPr>
              <a:t>peuple</a:t>
            </a:r>
            <a:r>
              <a:rPr lang="de-DE" sz="4800" dirty="0">
                <a:solidFill>
                  <a:srgbClr val="FFFFFF"/>
                </a:solidFill>
              </a:rPr>
              <a:t> </a:t>
            </a:r>
            <a:r>
              <a:rPr lang="de-DE" sz="4800" dirty="0" err="1">
                <a:solidFill>
                  <a:srgbClr val="FFFFFF"/>
                </a:solidFill>
              </a:rPr>
              <a:t>doué</a:t>
            </a:r>
            <a:r>
              <a:rPr lang="de-DE" sz="4800" dirty="0">
                <a:solidFill>
                  <a:srgbClr val="FFFFFF"/>
                </a:solidFill>
              </a:rPr>
              <a:t> </a:t>
            </a:r>
            <a:r>
              <a:rPr lang="de-DE" sz="4800" dirty="0" err="1">
                <a:solidFill>
                  <a:srgbClr val="FFFFFF"/>
                </a:solidFill>
              </a:rPr>
              <a:t>d‘aptitudes</a:t>
            </a:r>
            <a:r>
              <a:rPr lang="de-DE" sz="4800" dirty="0">
                <a:solidFill>
                  <a:srgbClr val="FFFFFF"/>
                </a:solidFill>
              </a:rPr>
              <a:t> </a:t>
            </a:r>
            <a:r>
              <a:rPr lang="de-DE" sz="4800" dirty="0" err="1">
                <a:solidFill>
                  <a:srgbClr val="FFFFFF"/>
                </a:solidFill>
              </a:rPr>
              <a:t>spéciales</a:t>
            </a:r>
            <a:r>
              <a:rPr lang="de-DE" sz="4800" dirty="0">
                <a:solidFill>
                  <a:srgbClr val="FFFFFF"/>
                </a:solidFill>
              </a:rPr>
              <a:t>, </a:t>
            </a:r>
            <a:r>
              <a:rPr lang="de-DE" sz="4800" dirty="0" err="1">
                <a:solidFill>
                  <a:srgbClr val="FFFFFF"/>
                </a:solidFill>
              </a:rPr>
              <a:t>observateur</a:t>
            </a:r>
            <a:r>
              <a:rPr lang="de-DE" sz="4800" dirty="0">
                <a:solidFill>
                  <a:srgbClr val="FFFFFF"/>
                </a:solidFill>
              </a:rPr>
              <a:t> de la </a:t>
            </a:r>
            <a:r>
              <a:rPr lang="de-DE" sz="4800" dirty="0" err="1">
                <a:solidFill>
                  <a:srgbClr val="FFFFFF"/>
                </a:solidFill>
              </a:rPr>
              <a:t>nature</a:t>
            </a:r>
            <a:r>
              <a:rPr lang="de-DE" sz="4800" dirty="0">
                <a:solidFill>
                  <a:srgbClr val="FFFFFF"/>
                </a:solidFill>
              </a:rPr>
              <a:t>, </a:t>
            </a:r>
            <a:r>
              <a:rPr lang="de-DE" sz="4800" dirty="0" err="1">
                <a:solidFill>
                  <a:srgbClr val="FFFFFF"/>
                </a:solidFill>
              </a:rPr>
              <a:t>indépendant</a:t>
            </a:r>
            <a:r>
              <a:rPr lang="de-DE" sz="4800" dirty="0">
                <a:solidFill>
                  <a:srgbClr val="FFFFFF"/>
                </a:solidFill>
              </a:rPr>
              <a:t> </a:t>
            </a:r>
            <a:r>
              <a:rPr lang="de-DE" sz="4800" dirty="0" err="1">
                <a:solidFill>
                  <a:srgbClr val="FFFFFF"/>
                </a:solidFill>
              </a:rPr>
              <a:t>dans</a:t>
            </a:r>
            <a:r>
              <a:rPr lang="de-DE" sz="4800" dirty="0">
                <a:solidFill>
                  <a:srgbClr val="FFFFFF"/>
                </a:solidFill>
              </a:rPr>
              <a:t> </a:t>
            </a:r>
            <a:r>
              <a:rPr lang="de-DE" sz="4800" dirty="0" err="1">
                <a:solidFill>
                  <a:srgbClr val="FFFFFF"/>
                </a:solidFill>
              </a:rPr>
              <a:t>sa</a:t>
            </a:r>
            <a:r>
              <a:rPr lang="de-DE" sz="4800" dirty="0">
                <a:solidFill>
                  <a:srgbClr val="FFFFFF"/>
                </a:solidFill>
              </a:rPr>
              <a:t> </a:t>
            </a:r>
            <a:r>
              <a:rPr lang="de-DE" sz="4800" dirty="0" err="1">
                <a:solidFill>
                  <a:srgbClr val="FFFFFF"/>
                </a:solidFill>
              </a:rPr>
              <a:t>pensée</a:t>
            </a:r>
            <a:r>
              <a:rPr lang="de-DE" sz="4800" dirty="0">
                <a:solidFill>
                  <a:srgbClr val="FFFFFF"/>
                </a:solidFill>
              </a:rPr>
              <a:t> et </a:t>
            </a:r>
            <a:r>
              <a:rPr lang="de-DE" sz="4800" dirty="0" err="1">
                <a:solidFill>
                  <a:srgbClr val="FFFFFF"/>
                </a:solidFill>
              </a:rPr>
              <a:t>n‘ayant</a:t>
            </a:r>
            <a:r>
              <a:rPr lang="de-DE" sz="4800" dirty="0">
                <a:solidFill>
                  <a:srgbClr val="FFFFFF"/>
                </a:solidFill>
              </a:rPr>
              <a:t> rien de commun </a:t>
            </a:r>
            <a:r>
              <a:rPr lang="de-DE" sz="4800" dirty="0" err="1">
                <a:solidFill>
                  <a:srgbClr val="FFFFFF"/>
                </a:solidFill>
              </a:rPr>
              <a:t>avec</a:t>
            </a:r>
            <a:r>
              <a:rPr lang="de-DE" sz="4800" dirty="0">
                <a:solidFill>
                  <a:srgbClr val="FFFFFF"/>
                </a:solidFill>
              </a:rPr>
              <a:t> </a:t>
            </a:r>
            <a:r>
              <a:rPr lang="de-DE" sz="4800" dirty="0" err="1">
                <a:solidFill>
                  <a:srgbClr val="FFFFFF"/>
                </a:solidFill>
              </a:rPr>
              <a:t>les</a:t>
            </a:r>
            <a:r>
              <a:rPr lang="de-DE" sz="4800" dirty="0">
                <a:solidFill>
                  <a:srgbClr val="FFFFFF"/>
                </a:solidFill>
              </a:rPr>
              <a:t> </a:t>
            </a:r>
            <a:r>
              <a:rPr lang="de-DE" sz="4800" dirty="0" err="1">
                <a:solidFill>
                  <a:srgbClr val="FFFFFF"/>
                </a:solidFill>
              </a:rPr>
              <a:t>grossiers</a:t>
            </a:r>
            <a:r>
              <a:rPr lang="de-DE" sz="4800" dirty="0">
                <a:solidFill>
                  <a:srgbClr val="FFFFFF"/>
                </a:solidFill>
              </a:rPr>
              <a:t> </a:t>
            </a:r>
            <a:r>
              <a:rPr lang="de-DE" sz="4800" dirty="0" err="1">
                <a:solidFill>
                  <a:srgbClr val="FFFFFF"/>
                </a:solidFill>
              </a:rPr>
              <a:t>Sémites</a:t>
            </a:r>
            <a:r>
              <a:rPr lang="de-DE" sz="4800" dirty="0">
                <a:solidFill>
                  <a:srgbClr val="FFFFFF"/>
                </a:solidFill>
              </a:rPr>
              <a:t> </a:t>
            </a:r>
            <a:r>
              <a:rPr lang="de-DE" sz="4800" dirty="0" err="1">
                <a:solidFill>
                  <a:srgbClr val="FFFFFF"/>
                </a:solidFill>
              </a:rPr>
              <a:t>qui</a:t>
            </a:r>
            <a:r>
              <a:rPr lang="de-DE" sz="4800" dirty="0">
                <a:solidFill>
                  <a:srgbClr val="FFFFFF"/>
                </a:solidFill>
              </a:rPr>
              <a:t> </a:t>
            </a:r>
            <a:r>
              <a:rPr lang="de-DE" sz="4800" dirty="0" err="1">
                <a:solidFill>
                  <a:srgbClr val="FFFFFF"/>
                </a:solidFill>
              </a:rPr>
              <a:t>peu</a:t>
            </a:r>
            <a:r>
              <a:rPr lang="de-DE" sz="4800" dirty="0">
                <a:solidFill>
                  <a:srgbClr val="FFFFFF"/>
                </a:solidFill>
              </a:rPr>
              <a:t> à </a:t>
            </a:r>
            <a:r>
              <a:rPr lang="de-DE" sz="4800" dirty="0" err="1">
                <a:solidFill>
                  <a:srgbClr val="FFFFFF"/>
                </a:solidFill>
              </a:rPr>
              <a:t>peu</a:t>
            </a:r>
            <a:r>
              <a:rPr lang="de-DE" sz="4800" dirty="0">
                <a:solidFill>
                  <a:srgbClr val="FFFFFF"/>
                </a:solidFill>
              </a:rPr>
              <a:t> </a:t>
            </a:r>
            <a:r>
              <a:rPr lang="de-DE" sz="4800" dirty="0" err="1">
                <a:solidFill>
                  <a:srgbClr val="FFFFFF"/>
                </a:solidFill>
              </a:rPr>
              <a:t>écrasèrent</a:t>
            </a:r>
            <a:r>
              <a:rPr lang="de-DE" sz="4800" dirty="0">
                <a:solidFill>
                  <a:srgbClr val="FFFFFF"/>
                </a:solidFill>
              </a:rPr>
              <a:t> </a:t>
            </a:r>
            <a:r>
              <a:rPr lang="de-DE" sz="4800" dirty="0" err="1">
                <a:solidFill>
                  <a:srgbClr val="FFFFFF"/>
                </a:solidFill>
              </a:rPr>
              <a:t>ce</a:t>
            </a:r>
            <a:r>
              <a:rPr lang="de-DE" sz="4800" dirty="0">
                <a:solidFill>
                  <a:srgbClr val="FFFFFF"/>
                </a:solidFill>
              </a:rPr>
              <a:t> </a:t>
            </a:r>
            <a:r>
              <a:rPr lang="de-DE" sz="4800" dirty="0" err="1">
                <a:solidFill>
                  <a:srgbClr val="FFFFFF"/>
                </a:solidFill>
              </a:rPr>
              <a:t>germe</a:t>
            </a:r>
            <a:r>
              <a:rPr lang="de-DE" sz="4800" dirty="0">
                <a:solidFill>
                  <a:srgbClr val="FFFFFF"/>
                </a:solidFill>
              </a:rPr>
              <a:t> </a:t>
            </a:r>
            <a:r>
              <a:rPr lang="de-DE" sz="4800" dirty="0" err="1">
                <a:solidFill>
                  <a:srgbClr val="FFFFFF"/>
                </a:solidFill>
              </a:rPr>
              <a:t>naissant</a:t>
            </a:r>
            <a:r>
              <a:rPr lang="de-DE" sz="4800" dirty="0">
                <a:solidFill>
                  <a:srgbClr val="FFFFFF"/>
                </a:solidFill>
              </a:rPr>
              <a:t>. en </a:t>
            </a:r>
            <a:r>
              <a:rPr lang="de-DE" sz="4800" dirty="0" err="1">
                <a:solidFill>
                  <a:srgbClr val="FFFFFF"/>
                </a:solidFill>
              </a:rPr>
              <a:t>absorbant</a:t>
            </a:r>
            <a:r>
              <a:rPr lang="de-DE" sz="4800" dirty="0">
                <a:solidFill>
                  <a:srgbClr val="FFFFFF"/>
                </a:solidFill>
              </a:rPr>
              <a:t> le </a:t>
            </a:r>
            <a:r>
              <a:rPr lang="de-DE" sz="4800" dirty="0" err="1">
                <a:solidFill>
                  <a:srgbClr val="FFFFFF"/>
                </a:solidFill>
              </a:rPr>
              <a:t>peuple</a:t>
            </a:r>
            <a:r>
              <a:rPr lang="de-DE" sz="4800" dirty="0">
                <a:solidFill>
                  <a:srgbClr val="FFFFFF"/>
                </a:solidFill>
              </a:rPr>
              <a:t> </a:t>
            </a:r>
            <a:r>
              <a:rPr lang="de-DE" sz="4800" dirty="0" err="1">
                <a:solidFill>
                  <a:srgbClr val="FFFFFF"/>
                </a:solidFill>
              </a:rPr>
              <a:t>dont</a:t>
            </a:r>
            <a:r>
              <a:rPr lang="de-DE" sz="4800" dirty="0">
                <a:solidFill>
                  <a:srgbClr val="FFFFFF"/>
                </a:solidFill>
              </a:rPr>
              <a:t> la </a:t>
            </a:r>
            <a:r>
              <a:rPr lang="de-DE" sz="4800" dirty="0" err="1">
                <a:solidFill>
                  <a:srgbClr val="FFFFFF"/>
                </a:solidFill>
              </a:rPr>
              <a:t>linguistique</a:t>
            </a:r>
            <a:r>
              <a:rPr lang="de-DE" sz="4800" dirty="0">
                <a:solidFill>
                  <a:srgbClr val="FFFFFF"/>
                </a:solidFill>
              </a:rPr>
              <a:t> a </a:t>
            </a:r>
            <a:r>
              <a:rPr lang="de-DE" sz="4800" dirty="0" err="1">
                <a:solidFill>
                  <a:srgbClr val="FFFFFF"/>
                </a:solidFill>
              </a:rPr>
              <a:t>découvert</a:t>
            </a:r>
            <a:r>
              <a:rPr lang="de-DE" sz="4800" dirty="0">
                <a:solidFill>
                  <a:srgbClr val="FFFFFF"/>
                </a:solidFill>
              </a:rPr>
              <a:t> </a:t>
            </a:r>
            <a:r>
              <a:rPr lang="de-DE" sz="4800" dirty="0" err="1">
                <a:solidFill>
                  <a:srgbClr val="FFFFFF"/>
                </a:solidFill>
              </a:rPr>
              <a:t>l‘existence</a:t>
            </a:r>
            <a:r>
              <a:rPr lang="de-DE" sz="4800" dirty="0">
                <a:solidFill>
                  <a:srgbClr val="FFFFFF"/>
                </a:solidFill>
              </a:rPr>
              <a:t>, </a:t>
            </a:r>
            <a:r>
              <a:rPr lang="de-DE" sz="4800" dirty="0" err="1">
                <a:solidFill>
                  <a:srgbClr val="FFFFFF"/>
                </a:solidFill>
              </a:rPr>
              <a:t>que</a:t>
            </a:r>
            <a:r>
              <a:rPr lang="de-DE" sz="4800" dirty="0">
                <a:solidFill>
                  <a:srgbClr val="FFFFFF"/>
                </a:solidFill>
              </a:rPr>
              <a:t> </a:t>
            </a:r>
            <a:r>
              <a:rPr lang="de-DE" sz="4800" dirty="0" err="1">
                <a:solidFill>
                  <a:srgbClr val="FFFFFF"/>
                </a:solidFill>
              </a:rPr>
              <a:t>l‘anthropologie</a:t>
            </a:r>
            <a:r>
              <a:rPr lang="de-DE" sz="4800" dirty="0">
                <a:solidFill>
                  <a:srgbClr val="FFFFFF"/>
                </a:solidFill>
              </a:rPr>
              <a:t> </a:t>
            </a:r>
            <a:r>
              <a:rPr lang="de-DE" sz="4800" dirty="0" err="1">
                <a:solidFill>
                  <a:srgbClr val="FFFFFF"/>
                </a:solidFill>
              </a:rPr>
              <a:t>confirme</a:t>
            </a:r>
            <a:r>
              <a:rPr lang="de-DE" sz="4800" dirty="0">
                <a:solidFill>
                  <a:srgbClr val="FFFFFF"/>
                </a:solidFill>
              </a:rPr>
              <a:t> et </a:t>
            </a:r>
            <a:r>
              <a:rPr lang="de-DE" sz="4800" dirty="0" err="1">
                <a:solidFill>
                  <a:srgbClr val="FFFFFF"/>
                </a:solidFill>
              </a:rPr>
              <a:t>dont</a:t>
            </a:r>
            <a:r>
              <a:rPr lang="de-DE" sz="4800" dirty="0">
                <a:solidFill>
                  <a:srgbClr val="FFFFFF"/>
                </a:solidFill>
              </a:rPr>
              <a:t> </a:t>
            </a:r>
            <a:r>
              <a:rPr lang="de-DE" sz="4800" dirty="0" err="1">
                <a:solidFill>
                  <a:srgbClr val="FFFFFF"/>
                </a:solidFill>
              </a:rPr>
              <a:t>l‘art</a:t>
            </a:r>
            <a:r>
              <a:rPr lang="de-DE" sz="4800" dirty="0">
                <a:solidFill>
                  <a:srgbClr val="FFFFFF"/>
                </a:solidFill>
              </a:rPr>
              <a:t> </a:t>
            </a:r>
            <a:r>
              <a:rPr lang="de-DE" sz="4800" dirty="0" err="1">
                <a:solidFill>
                  <a:srgbClr val="FFFFFF"/>
                </a:solidFill>
              </a:rPr>
              <a:t>nous</a:t>
            </a:r>
            <a:r>
              <a:rPr lang="de-DE" sz="4800" dirty="0">
                <a:solidFill>
                  <a:srgbClr val="FFFFFF"/>
                </a:solidFill>
              </a:rPr>
              <a:t> </a:t>
            </a:r>
            <a:r>
              <a:rPr lang="de-DE" sz="4800" dirty="0" err="1">
                <a:solidFill>
                  <a:srgbClr val="FFFFFF"/>
                </a:solidFill>
              </a:rPr>
              <a:t>montre</a:t>
            </a:r>
            <a:r>
              <a:rPr lang="de-DE" sz="4800" dirty="0">
                <a:solidFill>
                  <a:srgbClr val="FFFFFF"/>
                </a:solidFill>
              </a:rPr>
              <a:t> </a:t>
            </a:r>
            <a:r>
              <a:rPr lang="de-DE" sz="4800" dirty="0" err="1">
                <a:solidFill>
                  <a:srgbClr val="FFFFFF"/>
                </a:solidFill>
              </a:rPr>
              <a:t>les</a:t>
            </a:r>
            <a:r>
              <a:rPr lang="de-DE" sz="4800" dirty="0">
                <a:solidFill>
                  <a:srgbClr val="FFFFFF"/>
                </a:solidFill>
              </a:rPr>
              <a:t> </a:t>
            </a:r>
            <a:r>
              <a:rPr lang="de-DE" sz="4800" dirty="0" err="1">
                <a:solidFill>
                  <a:srgbClr val="FFFFFF"/>
                </a:solidFill>
              </a:rPr>
              <a:t>traces</a:t>
            </a:r>
            <a:r>
              <a:rPr lang="de-DE" sz="4800" dirty="0">
                <a:solidFill>
                  <a:srgbClr val="FFFFFF"/>
                </a:solidFill>
              </a:rPr>
              <a:t>. </a:t>
            </a:r>
            <a:r>
              <a:rPr lang="en-US" sz="4800" dirty="0">
                <a:solidFill>
                  <a:srgbClr val="FFFFFF"/>
                </a:solidFill>
              </a:rPr>
              <a:t>” –de Morgan 1900, S. 158</a:t>
            </a:r>
          </a:p>
          <a:p>
            <a:pPr algn="ctr" defTabSz="914400">
              <a:lnSpc>
                <a:spcPct val="90000"/>
              </a:lnSpc>
              <a:spcAft>
                <a:spcPts val="600"/>
              </a:spcAft>
              <a:buClr>
                <a:schemeClr val="accent1"/>
              </a:buClr>
            </a:pPr>
            <a:endParaRPr lang="en-US" sz="4800" dirty="0">
              <a:solidFill>
                <a:srgbClr val="FFFFFF"/>
              </a:solidFill>
            </a:endParaRPr>
          </a:p>
          <a:p>
            <a:pPr algn="ctr" defTabSz="914400">
              <a:lnSpc>
                <a:spcPct val="90000"/>
              </a:lnSpc>
              <a:spcAft>
                <a:spcPts val="600"/>
              </a:spcAft>
              <a:buClr>
                <a:schemeClr val="accent1"/>
              </a:buClr>
            </a:pPr>
            <a:r>
              <a:rPr lang="de-DE" sz="4800" dirty="0"/>
              <a:t>„Es ist schwierig, in den künstlerischen Bemühungen dieser Zeit, die sich so sehr von denen der späteren Assyrer und Babylonier unterscheiden, nicht den Einfluss eines Volkes zu erkennen, das mit besonderen Fähigkeiten ausgestattet war. [Sie] beobachteten die Natur, [waren] unabhängig in ihrem Denken und [hatten] nichts mit den primitiven Semiten gemeinsam, die [diese Bemühungen] im Keim erstickten. [Die Semiten] absorbierten das Volk, dessen Existenz die Linguistik entdeckt hat, das die Anthropologie bestätigt und dessen Spuren uns die Kunst zeigt.“</a:t>
            </a:r>
            <a:endParaRPr lang="en-US" sz="4800" dirty="0">
              <a:solidFill>
                <a:srgbClr val="FFFFFF"/>
              </a:solidFill>
            </a:endParaRPr>
          </a:p>
        </p:txBody>
      </p:sp>
    </p:spTree>
    <p:extLst>
      <p:ext uri="{BB962C8B-B14F-4D97-AF65-F5344CB8AC3E}">
        <p14:creationId xmlns:p14="http://schemas.microsoft.com/office/powerpoint/2010/main" val="11719287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10F3B-EB7E-55D3-EC33-5401E600FA78}"/>
              </a:ext>
            </a:extLst>
          </p:cNvPr>
          <p:cNvSpPr>
            <a:spLocks noGrp="1"/>
          </p:cNvSpPr>
          <p:nvPr>
            <p:ph type="title"/>
          </p:nvPr>
        </p:nvSpPr>
        <p:spPr/>
        <p:txBody>
          <a:bodyPr/>
          <a:lstStyle/>
          <a:p>
            <a:r>
              <a:rPr lang="de-DE" b="1" dirty="0">
                <a:solidFill>
                  <a:schemeClr val="tx1">
                    <a:lumMod val="75000"/>
                    <a:lumOff val="25000"/>
                  </a:schemeClr>
                </a:solidFill>
              </a:rPr>
              <a:t>Felsrelief im </a:t>
            </a:r>
            <a:r>
              <a:rPr lang="de-DE" b="1" dirty="0" err="1">
                <a:solidFill>
                  <a:schemeClr val="tx1">
                    <a:lumMod val="75000"/>
                    <a:lumOff val="25000"/>
                  </a:schemeClr>
                </a:solidFill>
              </a:rPr>
              <a:t>Zagros</a:t>
            </a:r>
            <a:r>
              <a:rPr lang="de-DE" b="1" dirty="0">
                <a:solidFill>
                  <a:schemeClr val="tx1">
                    <a:lumMod val="75000"/>
                    <a:lumOff val="25000"/>
                  </a:schemeClr>
                </a:solidFill>
              </a:rPr>
              <a:t>-Gebirge</a:t>
            </a:r>
          </a:p>
        </p:txBody>
      </p:sp>
      <p:pic>
        <p:nvPicPr>
          <p:cNvPr id="5" name="Inhaltsplatzhalter 4" descr="Ein Bild, das Screenshot, Schwarzweiß, Kunst, Stein enthält.&#10;&#10;KI-generierte Inhalte können fehlerhaft sein.">
            <a:extLst>
              <a:ext uri="{FF2B5EF4-FFF2-40B4-BE49-F238E27FC236}">
                <a16:creationId xmlns:a16="http://schemas.microsoft.com/office/drawing/2014/main" id="{6454469D-5846-A04D-B002-8F711C9AECBD}"/>
              </a:ext>
            </a:extLst>
          </p:cNvPr>
          <p:cNvPicPr>
            <a:picLocks noGrp="1" noChangeAspect="1"/>
          </p:cNvPicPr>
          <p:nvPr>
            <p:ph idx="1"/>
          </p:nvPr>
        </p:nvPicPr>
        <p:blipFill>
          <a:blip r:embed="rId2"/>
          <a:srcRect l="10953" t="1305" r="13621" b="12863"/>
          <a:stretch>
            <a:fillRect/>
          </a:stretch>
        </p:blipFill>
        <p:spPr>
          <a:xfrm>
            <a:off x="1024128" y="1732266"/>
            <a:ext cx="5071872" cy="5017189"/>
          </a:xfrm>
        </p:spPr>
      </p:pic>
      <p:pic>
        <p:nvPicPr>
          <p:cNvPr id="7" name="Grafik 6" descr="Ein Bild, das Artefakt, Schnitzerei, Steinschnitt, Geschichte enthält.&#10;&#10;KI-generierte Inhalte können fehlerhaft sein.">
            <a:extLst>
              <a:ext uri="{FF2B5EF4-FFF2-40B4-BE49-F238E27FC236}">
                <a16:creationId xmlns:a16="http://schemas.microsoft.com/office/drawing/2014/main" id="{3BCAE5E6-76D9-D89E-09F0-906F36C3BF70}"/>
              </a:ext>
            </a:extLst>
          </p:cNvPr>
          <p:cNvPicPr>
            <a:picLocks noChangeAspect="1"/>
          </p:cNvPicPr>
          <p:nvPr/>
        </p:nvPicPr>
        <p:blipFill>
          <a:blip r:embed="rId3"/>
          <a:stretch>
            <a:fillRect/>
          </a:stretch>
        </p:blipFill>
        <p:spPr>
          <a:xfrm>
            <a:off x="6797675" y="1735953"/>
            <a:ext cx="3244850" cy="5013502"/>
          </a:xfrm>
          <a:prstGeom prst="rect">
            <a:avLst/>
          </a:prstGeom>
        </p:spPr>
      </p:pic>
      <p:sp>
        <p:nvSpPr>
          <p:cNvPr id="8" name="Textfeld 7">
            <a:extLst>
              <a:ext uri="{FF2B5EF4-FFF2-40B4-BE49-F238E27FC236}">
                <a16:creationId xmlns:a16="http://schemas.microsoft.com/office/drawing/2014/main" id="{B08D522C-A9C3-EC07-335A-EDC6DABA52E0}"/>
              </a:ext>
            </a:extLst>
          </p:cNvPr>
          <p:cNvSpPr txBox="1"/>
          <p:nvPr/>
        </p:nvSpPr>
        <p:spPr>
          <a:xfrm>
            <a:off x="1024128" y="6010791"/>
            <a:ext cx="2578100" cy="738664"/>
          </a:xfrm>
          <a:prstGeom prst="rect">
            <a:avLst/>
          </a:prstGeom>
          <a:noFill/>
        </p:spPr>
        <p:txBody>
          <a:bodyPr wrap="square" rtlCol="0">
            <a:spAutoFit/>
          </a:bodyPr>
          <a:lstStyle/>
          <a:p>
            <a:r>
              <a:rPr lang="de-DE" sz="1400" dirty="0">
                <a:solidFill>
                  <a:schemeClr val="bg1">
                    <a:lumMod val="95000"/>
                  </a:schemeClr>
                </a:solidFill>
              </a:rPr>
              <a:t>Bild: Felsrelief aus </a:t>
            </a:r>
            <a:r>
              <a:rPr lang="de-DE" sz="1400" dirty="0" err="1">
                <a:solidFill>
                  <a:schemeClr val="bg1">
                    <a:lumMod val="95000"/>
                  </a:schemeClr>
                </a:solidFill>
              </a:rPr>
              <a:t>Sarpol</a:t>
            </a:r>
            <a:r>
              <a:rPr lang="de-DE" sz="1400" dirty="0">
                <a:solidFill>
                  <a:schemeClr val="bg1">
                    <a:lumMod val="95000"/>
                  </a:schemeClr>
                </a:solidFill>
              </a:rPr>
              <a:t>-i </a:t>
            </a:r>
            <a:r>
              <a:rPr lang="de-DE" sz="1400" dirty="0" err="1">
                <a:solidFill>
                  <a:schemeClr val="bg1">
                    <a:lumMod val="95000"/>
                  </a:schemeClr>
                </a:solidFill>
              </a:rPr>
              <a:t>Zohab</a:t>
            </a:r>
            <a:r>
              <a:rPr lang="de-DE" sz="1400" dirty="0">
                <a:solidFill>
                  <a:schemeClr val="bg1">
                    <a:lumMod val="95000"/>
                  </a:schemeClr>
                </a:solidFill>
              </a:rPr>
              <a:t>; </a:t>
            </a:r>
            <a:r>
              <a:rPr lang="de-DE" sz="1400" dirty="0" err="1">
                <a:solidFill>
                  <a:schemeClr val="bg1">
                    <a:lumMod val="95000"/>
                  </a:schemeClr>
                </a:solidFill>
              </a:rPr>
              <a:t>Eppihimer</a:t>
            </a:r>
            <a:r>
              <a:rPr lang="de-DE" sz="1400" dirty="0">
                <a:solidFill>
                  <a:schemeClr val="bg1">
                    <a:lumMod val="95000"/>
                  </a:schemeClr>
                </a:solidFill>
              </a:rPr>
              <a:t> 2019, S. 58 (Fig. 3.10)</a:t>
            </a:r>
          </a:p>
        </p:txBody>
      </p:sp>
      <p:sp>
        <p:nvSpPr>
          <p:cNvPr id="10" name="Textfeld 9">
            <a:extLst>
              <a:ext uri="{FF2B5EF4-FFF2-40B4-BE49-F238E27FC236}">
                <a16:creationId xmlns:a16="http://schemas.microsoft.com/office/drawing/2014/main" id="{932DEB04-8F96-5EF7-D2AF-8D4532E54368}"/>
              </a:ext>
            </a:extLst>
          </p:cNvPr>
          <p:cNvSpPr txBox="1"/>
          <p:nvPr/>
        </p:nvSpPr>
        <p:spPr>
          <a:xfrm>
            <a:off x="10042525" y="6010791"/>
            <a:ext cx="2296174" cy="738664"/>
          </a:xfrm>
          <a:prstGeom prst="rect">
            <a:avLst/>
          </a:prstGeom>
          <a:noFill/>
        </p:spPr>
        <p:txBody>
          <a:bodyPr wrap="square" rtlCol="0">
            <a:spAutoFit/>
          </a:bodyPr>
          <a:lstStyle/>
          <a:p>
            <a:r>
              <a:rPr lang="de-DE" sz="1400" dirty="0">
                <a:solidFill>
                  <a:schemeClr val="tx1">
                    <a:lumMod val="75000"/>
                    <a:lumOff val="25000"/>
                  </a:schemeClr>
                </a:solidFill>
              </a:rPr>
              <a:t>Bild: </a:t>
            </a:r>
            <a:r>
              <a:rPr lang="de-DE" sz="1400" dirty="0" err="1">
                <a:solidFill>
                  <a:schemeClr val="tx1">
                    <a:lumMod val="75000"/>
                    <a:lumOff val="25000"/>
                  </a:schemeClr>
                </a:solidFill>
              </a:rPr>
              <a:t>Naram-Sîn</a:t>
            </a:r>
            <a:r>
              <a:rPr lang="de-DE" sz="1400" dirty="0">
                <a:solidFill>
                  <a:schemeClr val="tx1">
                    <a:lumMod val="75000"/>
                    <a:lumOff val="25000"/>
                  </a:schemeClr>
                </a:solidFill>
              </a:rPr>
              <a:t> Stele; </a:t>
            </a:r>
            <a:r>
              <a:rPr lang="de-DE" sz="1400" dirty="0" err="1">
                <a:solidFill>
                  <a:schemeClr val="tx1">
                    <a:lumMod val="75000"/>
                    <a:lumOff val="25000"/>
                  </a:schemeClr>
                </a:solidFill>
              </a:rPr>
              <a:t>collections.louvre.fr</a:t>
            </a:r>
            <a:r>
              <a:rPr lang="de-DE" sz="1400" dirty="0">
                <a:solidFill>
                  <a:schemeClr val="tx1">
                    <a:lumMod val="75000"/>
                    <a:lumOff val="25000"/>
                  </a:schemeClr>
                </a:solidFill>
              </a:rPr>
              <a:t> (08.06.25)</a:t>
            </a:r>
          </a:p>
        </p:txBody>
      </p:sp>
    </p:spTree>
    <p:extLst>
      <p:ext uri="{BB962C8B-B14F-4D97-AF65-F5344CB8AC3E}">
        <p14:creationId xmlns:p14="http://schemas.microsoft.com/office/powerpoint/2010/main" val="1607024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9E903-3F9E-1DAE-A694-E84D418B76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356F6E1-DE81-AB1B-A688-E89F95E53268}"/>
              </a:ext>
            </a:extLst>
          </p:cNvPr>
          <p:cNvSpPr>
            <a:spLocks noGrp="1"/>
          </p:cNvSpPr>
          <p:nvPr>
            <p:ph type="title"/>
          </p:nvPr>
        </p:nvSpPr>
        <p:spPr/>
        <p:txBody>
          <a:bodyPr/>
          <a:lstStyle/>
          <a:p>
            <a:r>
              <a:rPr lang="de-DE" b="1" dirty="0">
                <a:solidFill>
                  <a:schemeClr val="tx1">
                    <a:lumMod val="75000"/>
                    <a:lumOff val="25000"/>
                  </a:schemeClr>
                </a:solidFill>
              </a:rPr>
              <a:t>Felsrelief im </a:t>
            </a:r>
            <a:r>
              <a:rPr lang="de-DE" b="1" dirty="0" err="1">
                <a:solidFill>
                  <a:schemeClr val="tx1">
                    <a:lumMod val="75000"/>
                    <a:lumOff val="25000"/>
                  </a:schemeClr>
                </a:solidFill>
              </a:rPr>
              <a:t>Zagros</a:t>
            </a:r>
            <a:r>
              <a:rPr lang="de-DE" b="1" dirty="0">
                <a:solidFill>
                  <a:schemeClr val="tx1">
                    <a:lumMod val="75000"/>
                    <a:lumOff val="25000"/>
                  </a:schemeClr>
                </a:solidFill>
              </a:rPr>
              <a:t>-Gebirge</a:t>
            </a:r>
          </a:p>
        </p:txBody>
      </p:sp>
      <p:pic>
        <p:nvPicPr>
          <p:cNvPr id="5" name="Inhaltsplatzhalter 4" descr="Ein Bild, das Screenshot, Schwarzweiß, Kunst, Stein enthält.&#10;&#10;KI-generierte Inhalte können fehlerhaft sein.">
            <a:extLst>
              <a:ext uri="{FF2B5EF4-FFF2-40B4-BE49-F238E27FC236}">
                <a16:creationId xmlns:a16="http://schemas.microsoft.com/office/drawing/2014/main" id="{9C78D214-26B9-E033-0231-E3E85ED4B561}"/>
              </a:ext>
            </a:extLst>
          </p:cNvPr>
          <p:cNvPicPr>
            <a:picLocks noGrp="1" noChangeAspect="1"/>
          </p:cNvPicPr>
          <p:nvPr>
            <p:ph idx="1"/>
          </p:nvPr>
        </p:nvPicPr>
        <p:blipFill>
          <a:blip r:embed="rId2"/>
          <a:srcRect l="10953" t="1305" r="13621" b="12863"/>
          <a:stretch>
            <a:fillRect/>
          </a:stretch>
        </p:blipFill>
        <p:spPr>
          <a:xfrm>
            <a:off x="1024128" y="1732266"/>
            <a:ext cx="5071872" cy="5017189"/>
          </a:xfrm>
        </p:spPr>
      </p:pic>
      <p:pic>
        <p:nvPicPr>
          <p:cNvPr id="4" name="Grafik 3" descr="Ein Bild, das Entwurf, Zeichnung, Lineart, Text enthält.&#10;&#10;KI-generierte Inhalte können fehlerhaft sein.">
            <a:extLst>
              <a:ext uri="{FF2B5EF4-FFF2-40B4-BE49-F238E27FC236}">
                <a16:creationId xmlns:a16="http://schemas.microsoft.com/office/drawing/2014/main" id="{F74C1ACD-70D7-9DF4-2B2D-34BBF896BF83}"/>
              </a:ext>
            </a:extLst>
          </p:cNvPr>
          <p:cNvPicPr>
            <a:picLocks noChangeAspect="1"/>
          </p:cNvPicPr>
          <p:nvPr/>
        </p:nvPicPr>
        <p:blipFill>
          <a:blip r:embed="rId3"/>
          <a:srcRect l="14551" r="16168" b="17860"/>
          <a:stretch>
            <a:fillRect/>
          </a:stretch>
        </p:blipFill>
        <p:spPr>
          <a:xfrm>
            <a:off x="6096000" y="1940197"/>
            <a:ext cx="5549900" cy="4332587"/>
          </a:xfrm>
          <a:prstGeom prst="rect">
            <a:avLst/>
          </a:prstGeom>
        </p:spPr>
      </p:pic>
      <p:sp>
        <p:nvSpPr>
          <p:cNvPr id="6" name="Textfeld 5">
            <a:extLst>
              <a:ext uri="{FF2B5EF4-FFF2-40B4-BE49-F238E27FC236}">
                <a16:creationId xmlns:a16="http://schemas.microsoft.com/office/drawing/2014/main" id="{86528343-1CA0-D83D-7CDF-C2A63BD671E1}"/>
              </a:ext>
            </a:extLst>
          </p:cNvPr>
          <p:cNvSpPr txBox="1"/>
          <p:nvPr/>
        </p:nvSpPr>
        <p:spPr>
          <a:xfrm>
            <a:off x="1024128" y="6010791"/>
            <a:ext cx="2578100" cy="738664"/>
          </a:xfrm>
          <a:prstGeom prst="rect">
            <a:avLst/>
          </a:prstGeom>
          <a:noFill/>
        </p:spPr>
        <p:txBody>
          <a:bodyPr wrap="square" rtlCol="0">
            <a:spAutoFit/>
          </a:bodyPr>
          <a:lstStyle/>
          <a:p>
            <a:r>
              <a:rPr lang="de-DE" sz="1400" dirty="0">
                <a:solidFill>
                  <a:schemeClr val="bg1">
                    <a:lumMod val="95000"/>
                  </a:schemeClr>
                </a:solidFill>
              </a:rPr>
              <a:t>Bild: Felsrelief aus </a:t>
            </a:r>
            <a:r>
              <a:rPr lang="de-DE" sz="1400" dirty="0" err="1">
                <a:solidFill>
                  <a:schemeClr val="bg1">
                    <a:lumMod val="95000"/>
                  </a:schemeClr>
                </a:solidFill>
              </a:rPr>
              <a:t>Sarpol</a:t>
            </a:r>
            <a:r>
              <a:rPr lang="de-DE" sz="1400" dirty="0">
                <a:solidFill>
                  <a:schemeClr val="bg1">
                    <a:lumMod val="95000"/>
                  </a:schemeClr>
                </a:solidFill>
              </a:rPr>
              <a:t>-i </a:t>
            </a:r>
            <a:r>
              <a:rPr lang="de-DE" sz="1400" dirty="0" err="1">
                <a:solidFill>
                  <a:schemeClr val="bg1">
                    <a:lumMod val="95000"/>
                  </a:schemeClr>
                </a:solidFill>
              </a:rPr>
              <a:t>Zohab</a:t>
            </a:r>
            <a:r>
              <a:rPr lang="de-DE" sz="1400" dirty="0">
                <a:solidFill>
                  <a:schemeClr val="bg1">
                    <a:lumMod val="95000"/>
                  </a:schemeClr>
                </a:solidFill>
              </a:rPr>
              <a:t>; </a:t>
            </a:r>
            <a:r>
              <a:rPr lang="de-DE" sz="1400" dirty="0" err="1">
                <a:solidFill>
                  <a:schemeClr val="bg1">
                    <a:lumMod val="95000"/>
                  </a:schemeClr>
                </a:solidFill>
              </a:rPr>
              <a:t>Eppihimer</a:t>
            </a:r>
            <a:r>
              <a:rPr lang="de-DE" sz="1400" dirty="0">
                <a:solidFill>
                  <a:schemeClr val="bg1">
                    <a:lumMod val="95000"/>
                  </a:schemeClr>
                </a:solidFill>
              </a:rPr>
              <a:t> 2019, S. 58 (Fig. 3.10)</a:t>
            </a:r>
          </a:p>
        </p:txBody>
      </p:sp>
      <p:sp>
        <p:nvSpPr>
          <p:cNvPr id="8" name="Textfeld 7">
            <a:extLst>
              <a:ext uri="{FF2B5EF4-FFF2-40B4-BE49-F238E27FC236}">
                <a16:creationId xmlns:a16="http://schemas.microsoft.com/office/drawing/2014/main" id="{3368CBC4-3D76-E9C5-AE40-464B80F123BB}"/>
              </a:ext>
            </a:extLst>
          </p:cNvPr>
          <p:cNvSpPr txBox="1"/>
          <p:nvPr/>
        </p:nvSpPr>
        <p:spPr>
          <a:xfrm>
            <a:off x="9039224" y="6118513"/>
            <a:ext cx="2822575" cy="523220"/>
          </a:xfrm>
          <a:prstGeom prst="rect">
            <a:avLst/>
          </a:prstGeom>
          <a:noFill/>
        </p:spPr>
        <p:txBody>
          <a:bodyPr wrap="square" rtlCol="0">
            <a:spAutoFit/>
          </a:bodyPr>
          <a:lstStyle/>
          <a:p>
            <a:r>
              <a:rPr lang="de-DE" sz="1400" dirty="0">
                <a:solidFill>
                  <a:schemeClr val="tx1">
                    <a:lumMod val="75000"/>
                    <a:lumOff val="25000"/>
                  </a:schemeClr>
                </a:solidFill>
              </a:rPr>
              <a:t>Bild: Siegelabrollung Ur-III-zeitlich; </a:t>
            </a:r>
            <a:r>
              <a:rPr lang="de-DE" sz="1400" dirty="0" err="1">
                <a:solidFill>
                  <a:schemeClr val="tx1">
                    <a:lumMod val="75000"/>
                    <a:lumOff val="25000"/>
                  </a:schemeClr>
                </a:solidFill>
              </a:rPr>
              <a:t>Eppihimer</a:t>
            </a:r>
            <a:r>
              <a:rPr lang="de-DE" sz="1400" dirty="0">
                <a:solidFill>
                  <a:schemeClr val="tx1">
                    <a:lumMod val="75000"/>
                    <a:lumOff val="25000"/>
                  </a:schemeClr>
                </a:solidFill>
              </a:rPr>
              <a:t> 2019, S. 61 (Fig. 3.12)</a:t>
            </a:r>
          </a:p>
        </p:txBody>
      </p:sp>
    </p:spTree>
    <p:extLst>
      <p:ext uri="{BB962C8B-B14F-4D97-AF65-F5344CB8AC3E}">
        <p14:creationId xmlns:p14="http://schemas.microsoft.com/office/powerpoint/2010/main" val="2915693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7DDBF7-EFAA-895D-4407-7B047813D9CC}"/>
              </a:ext>
            </a:extLst>
          </p:cNvPr>
          <p:cNvSpPr>
            <a:spLocks noGrp="1"/>
          </p:cNvSpPr>
          <p:nvPr>
            <p:ph type="title"/>
          </p:nvPr>
        </p:nvSpPr>
        <p:spPr/>
        <p:txBody>
          <a:bodyPr/>
          <a:lstStyle/>
          <a:p>
            <a:r>
              <a:rPr lang="de-DE" b="1" dirty="0">
                <a:solidFill>
                  <a:schemeClr val="tx1">
                    <a:lumMod val="75000"/>
                    <a:lumOff val="25000"/>
                  </a:schemeClr>
                </a:solidFill>
              </a:rPr>
              <a:t>Siegesstele von </a:t>
            </a:r>
            <a:r>
              <a:rPr lang="de-DE" b="1" dirty="0" err="1">
                <a:solidFill>
                  <a:schemeClr val="tx1">
                    <a:lumMod val="75000"/>
                    <a:lumOff val="25000"/>
                  </a:schemeClr>
                </a:solidFill>
              </a:rPr>
              <a:t>Šamši-adad</a:t>
            </a:r>
            <a:endParaRPr lang="de-DE" b="1" dirty="0">
              <a:solidFill>
                <a:schemeClr val="tx1">
                  <a:lumMod val="75000"/>
                  <a:lumOff val="25000"/>
                </a:schemeClr>
              </a:solidFill>
            </a:endParaRPr>
          </a:p>
        </p:txBody>
      </p:sp>
      <p:pic>
        <p:nvPicPr>
          <p:cNvPr id="6" name="Inhaltsplatzhalter 5" descr="Ein Bild, das Artefakt, Kunst, Museum enthält.&#10;&#10;KI-generierte Inhalte können fehlerhaft sein.">
            <a:extLst>
              <a:ext uri="{FF2B5EF4-FFF2-40B4-BE49-F238E27FC236}">
                <a16:creationId xmlns:a16="http://schemas.microsoft.com/office/drawing/2014/main" id="{C618A40A-80BB-01BB-0600-F61A63DF0F06}"/>
              </a:ext>
            </a:extLst>
          </p:cNvPr>
          <p:cNvPicPr>
            <a:picLocks noGrp="1" noChangeAspect="1"/>
          </p:cNvPicPr>
          <p:nvPr>
            <p:ph idx="1"/>
          </p:nvPr>
        </p:nvPicPr>
        <p:blipFill>
          <a:blip r:embed="rId2"/>
          <a:srcRect l="6368" t="2382" b="2275"/>
          <a:stretch>
            <a:fillRect/>
          </a:stretch>
        </p:blipFill>
        <p:spPr>
          <a:xfrm rot="5400000">
            <a:off x="1261415" y="1919190"/>
            <a:ext cx="3360827" cy="3835401"/>
          </a:xfrm>
        </p:spPr>
      </p:pic>
      <p:sp>
        <p:nvSpPr>
          <p:cNvPr id="10" name="Textfeld 9">
            <a:extLst>
              <a:ext uri="{FF2B5EF4-FFF2-40B4-BE49-F238E27FC236}">
                <a16:creationId xmlns:a16="http://schemas.microsoft.com/office/drawing/2014/main" id="{D1E180F6-91A5-5D1C-1C22-E8DB25535DA9}"/>
              </a:ext>
            </a:extLst>
          </p:cNvPr>
          <p:cNvSpPr txBox="1"/>
          <p:nvPr/>
        </p:nvSpPr>
        <p:spPr>
          <a:xfrm>
            <a:off x="1024128" y="5749564"/>
            <a:ext cx="4483100" cy="523220"/>
          </a:xfrm>
          <a:prstGeom prst="rect">
            <a:avLst/>
          </a:prstGeom>
          <a:noFill/>
        </p:spPr>
        <p:txBody>
          <a:bodyPr wrap="square" rtlCol="0">
            <a:spAutoFit/>
          </a:bodyPr>
          <a:lstStyle/>
          <a:p>
            <a:r>
              <a:rPr lang="de-DE" sz="1400" dirty="0">
                <a:solidFill>
                  <a:schemeClr val="tx1">
                    <a:lumMod val="75000"/>
                    <a:lumOff val="25000"/>
                  </a:schemeClr>
                </a:solidFill>
              </a:rPr>
              <a:t>Bilder: Vorderseite einer Siegesstele von </a:t>
            </a:r>
            <a:r>
              <a:rPr lang="de-DE" sz="1400" dirty="0" err="1">
                <a:solidFill>
                  <a:schemeClr val="tx1">
                    <a:lumMod val="75000"/>
                    <a:lumOff val="25000"/>
                  </a:schemeClr>
                </a:solidFill>
              </a:rPr>
              <a:t>Šamši-Adad</a:t>
            </a:r>
            <a:r>
              <a:rPr lang="de-DE" sz="1400" dirty="0">
                <a:solidFill>
                  <a:schemeClr val="tx1">
                    <a:lumMod val="75000"/>
                    <a:lumOff val="25000"/>
                  </a:schemeClr>
                </a:solidFill>
              </a:rPr>
              <a:t>; </a:t>
            </a:r>
            <a:r>
              <a:rPr lang="de-DE" sz="1400" dirty="0" err="1">
                <a:solidFill>
                  <a:schemeClr val="tx1">
                    <a:lumMod val="75000"/>
                    <a:lumOff val="25000"/>
                  </a:schemeClr>
                </a:solidFill>
              </a:rPr>
              <a:t>Eppihimer</a:t>
            </a:r>
            <a:r>
              <a:rPr lang="de-DE" sz="1400" dirty="0">
                <a:solidFill>
                  <a:schemeClr val="tx1">
                    <a:lumMod val="75000"/>
                    <a:lumOff val="25000"/>
                  </a:schemeClr>
                </a:solidFill>
              </a:rPr>
              <a:t> 2019, S. 70 (Fig. 3.15)</a:t>
            </a:r>
          </a:p>
        </p:txBody>
      </p:sp>
      <p:pic>
        <p:nvPicPr>
          <p:cNvPr id="11" name="Grafik 10" descr="Ein Bild, das Artefakt, Schnitzerei, Steinschnitt, Geschichte enthält.&#10;&#10;KI-generierte Inhalte können fehlerhaft sein.">
            <a:extLst>
              <a:ext uri="{FF2B5EF4-FFF2-40B4-BE49-F238E27FC236}">
                <a16:creationId xmlns:a16="http://schemas.microsoft.com/office/drawing/2014/main" id="{9DB7165B-11E6-C754-D396-2A8ADE2AF848}"/>
              </a:ext>
            </a:extLst>
          </p:cNvPr>
          <p:cNvPicPr>
            <a:picLocks noChangeAspect="1"/>
          </p:cNvPicPr>
          <p:nvPr/>
        </p:nvPicPr>
        <p:blipFill>
          <a:blip r:embed="rId3"/>
          <a:stretch>
            <a:fillRect/>
          </a:stretch>
        </p:blipFill>
        <p:spPr>
          <a:xfrm>
            <a:off x="6307137" y="1708619"/>
            <a:ext cx="2615389" cy="4040945"/>
          </a:xfrm>
          <a:prstGeom prst="rect">
            <a:avLst/>
          </a:prstGeom>
        </p:spPr>
      </p:pic>
      <p:sp>
        <p:nvSpPr>
          <p:cNvPr id="12" name="Textfeld 11">
            <a:extLst>
              <a:ext uri="{FF2B5EF4-FFF2-40B4-BE49-F238E27FC236}">
                <a16:creationId xmlns:a16="http://schemas.microsoft.com/office/drawing/2014/main" id="{5A3402D1-0AFC-33F2-D385-C6DD35DE0DB4}"/>
              </a:ext>
            </a:extLst>
          </p:cNvPr>
          <p:cNvSpPr txBox="1"/>
          <p:nvPr/>
        </p:nvSpPr>
        <p:spPr>
          <a:xfrm>
            <a:off x="6307137" y="6011174"/>
            <a:ext cx="2296174" cy="738664"/>
          </a:xfrm>
          <a:prstGeom prst="rect">
            <a:avLst/>
          </a:prstGeom>
          <a:noFill/>
        </p:spPr>
        <p:txBody>
          <a:bodyPr wrap="square" rtlCol="0">
            <a:spAutoFit/>
          </a:bodyPr>
          <a:lstStyle/>
          <a:p>
            <a:r>
              <a:rPr lang="de-DE" sz="1400" dirty="0">
                <a:solidFill>
                  <a:schemeClr val="tx1">
                    <a:lumMod val="75000"/>
                    <a:lumOff val="25000"/>
                  </a:schemeClr>
                </a:solidFill>
              </a:rPr>
              <a:t>Bild: </a:t>
            </a:r>
            <a:r>
              <a:rPr lang="de-DE" sz="1400" dirty="0" err="1">
                <a:solidFill>
                  <a:schemeClr val="tx1">
                    <a:lumMod val="75000"/>
                    <a:lumOff val="25000"/>
                  </a:schemeClr>
                </a:solidFill>
              </a:rPr>
              <a:t>Naram-Sîn</a:t>
            </a:r>
            <a:r>
              <a:rPr lang="de-DE" sz="1400" dirty="0">
                <a:solidFill>
                  <a:schemeClr val="tx1">
                    <a:lumMod val="75000"/>
                    <a:lumOff val="25000"/>
                  </a:schemeClr>
                </a:solidFill>
              </a:rPr>
              <a:t> Stele; </a:t>
            </a:r>
            <a:r>
              <a:rPr lang="de-DE" sz="1400" dirty="0" err="1">
                <a:solidFill>
                  <a:schemeClr val="tx1">
                    <a:lumMod val="75000"/>
                    <a:lumOff val="25000"/>
                  </a:schemeClr>
                </a:solidFill>
              </a:rPr>
              <a:t>collections.louvre.fr</a:t>
            </a:r>
            <a:r>
              <a:rPr lang="de-DE" sz="1400" dirty="0">
                <a:solidFill>
                  <a:schemeClr val="tx1">
                    <a:lumMod val="75000"/>
                    <a:lumOff val="25000"/>
                  </a:schemeClr>
                </a:solidFill>
              </a:rPr>
              <a:t> (08.06.25)</a:t>
            </a:r>
          </a:p>
        </p:txBody>
      </p:sp>
    </p:spTree>
    <p:extLst>
      <p:ext uri="{BB962C8B-B14F-4D97-AF65-F5344CB8AC3E}">
        <p14:creationId xmlns:p14="http://schemas.microsoft.com/office/powerpoint/2010/main" val="397207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F7C97-70E9-8A76-0500-2EEB55C1C3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A6BEB1-3FB4-2EE1-4AF5-D706A5F3917D}"/>
              </a:ext>
            </a:extLst>
          </p:cNvPr>
          <p:cNvSpPr>
            <a:spLocks noGrp="1"/>
          </p:cNvSpPr>
          <p:nvPr>
            <p:ph type="title"/>
          </p:nvPr>
        </p:nvSpPr>
        <p:spPr/>
        <p:txBody>
          <a:bodyPr/>
          <a:lstStyle/>
          <a:p>
            <a:r>
              <a:rPr lang="de-DE" b="1" dirty="0">
                <a:solidFill>
                  <a:schemeClr val="tx1">
                    <a:lumMod val="75000"/>
                    <a:lumOff val="25000"/>
                  </a:schemeClr>
                </a:solidFill>
              </a:rPr>
              <a:t>Siegesstele von </a:t>
            </a:r>
            <a:r>
              <a:rPr lang="de-DE" b="1" dirty="0" err="1">
                <a:solidFill>
                  <a:schemeClr val="tx1">
                    <a:lumMod val="75000"/>
                    <a:lumOff val="25000"/>
                  </a:schemeClr>
                </a:solidFill>
              </a:rPr>
              <a:t>Šamši-adad</a:t>
            </a:r>
            <a:endParaRPr lang="de-DE" b="1" dirty="0">
              <a:solidFill>
                <a:schemeClr val="tx1">
                  <a:lumMod val="75000"/>
                  <a:lumOff val="25000"/>
                </a:schemeClr>
              </a:solidFill>
            </a:endParaRPr>
          </a:p>
        </p:txBody>
      </p:sp>
      <p:pic>
        <p:nvPicPr>
          <p:cNvPr id="6" name="Inhaltsplatzhalter 5" descr="Ein Bild, das Artefakt, Kunst, Museum enthält.&#10;&#10;KI-generierte Inhalte können fehlerhaft sein.">
            <a:extLst>
              <a:ext uri="{FF2B5EF4-FFF2-40B4-BE49-F238E27FC236}">
                <a16:creationId xmlns:a16="http://schemas.microsoft.com/office/drawing/2014/main" id="{5A60E805-9BE2-A8BF-9E5D-2C5F4CE62A52}"/>
              </a:ext>
            </a:extLst>
          </p:cNvPr>
          <p:cNvPicPr>
            <a:picLocks noGrp="1" noChangeAspect="1"/>
          </p:cNvPicPr>
          <p:nvPr>
            <p:ph idx="1"/>
          </p:nvPr>
        </p:nvPicPr>
        <p:blipFill>
          <a:blip r:embed="rId2"/>
          <a:srcRect l="6368" t="2382" b="2275"/>
          <a:stretch>
            <a:fillRect/>
          </a:stretch>
        </p:blipFill>
        <p:spPr>
          <a:xfrm rot="5400000">
            <a:off x="1261415" y="1919190"/>
            <a:ext cx="3360827" cy="3835401"/>
          </a:xfrm>
        </p:spPr>
      </p:pic>
      <p:sp>
        <p:nvSpPr>
          <p:cNvPr id="10" name="Textfeld 9">
            <a:extLst>
              <a:ext uri="{FF2B5EF4-FFF2-40B4-BE49-F238E27FC236}">
                <a16:creationId xmlns:a16="http://schemas.microsoft.com/office/drawing/2014/main" id="{42E23829-E017-4391-AA8D-B81CC58B55F1}"/>
              </a:ext>
            </a:extLst>
          </p:cNvPr>
          <p:cNvSpPr txBox="1"/>
          <p:nvPr/>
        </p:nvSpPr>
        <p:spPr>
          <a:xfrm>
            <a:off x="1024128" y="5749564"/>
            <a:ext cx="4483100" cy="523220"/>
          </a:xfrm>
          <a:prstGeom prst="rect">
            <a:avLst/>
          </a:prstGeom>
          <a:noFill/>
        </p:spPr>
        <p:txBody>
          <a:bodyPr wrap="square" rtlCol="0">
            <a:spAutoFit/>
          </a:bodyPr>
          <a:lstStyle/>
          <a:p>
            <a:r>
              <a:rPr lang="de-DE" sz="1400" dirty="0">
                <a:solidFill>
                  <a:schemeClr val="tx1">
                    <a:lumMod val="75000"/>
                    <a:lumOff val="25000"/>
                  </a:schemeClr>
                </a:solidFill>
              </a:rPr>
              <a:t>Bilder: Vor- und Rückseite einer Siegesstele von </a:t>
            </a:r>
            <a:r>
              <a:rPr lang="de-DE" sz="1400" dirty="0" err="1">
                <a:solidFill>
                  <a:schemeClr val="tx1">
                    <a:lumMod val="75000"/>
                    <a:lumOff val="25000"/>
                  </a:schemeClr>
                </a:solidFill>
              </a:rPr>
              <a:t>Šamši-Adad</a:t>
            </a:r>
            <a:r>
              <a:rPr lang="de-DE" sz="1400" dirty="0">
                <a:solidFill>
                  <a:schemeClr val="tx1">
                    <a:lumMod val="75000"/>
                    <a:lumOff val="25000"/>
                  </a:schemeClr>
                </a:solidFill>
              </a:rPr>
              <a:t>; </a:t>
            </a:r>
            <a:r>
              <a:rPr lang="de-DE" sz="1400" dirty="0" err="1">
                <a:solidFill>
                  <a:schemeClr val="tx1">
                    <a:lumMod val="75000"/>
                    <a:lumOff val="25000"/>
                  </a:schemeClr>
                </a:solidFill>
              </a:rPr>
              <a:t>Eppihimer</a:t>
            </a:r>
            <a:r>
              <a:rPr lang="de-DE" sz="1400" dirty="0">
                <a:solidFill>
                  <a:schemeClr val="tx1">
                    <a:lumMod val="75000"/>
                    <a:lumOff val="25000"/>
                  </a:schemeClr>
                </a:solidFill>
              </a:rPr>
              <a:t> 2019, S. 70 (Fig. 3.15)</a:t>
            </a:r>
          </a:p>
        </p:txBody>
      </p:sp>
      <p:sp>
        <p:nvSpPr>
          <p:cNvPr id="12" name="Textfeld 11">
            <a:extLst>
              <a:ext uri="{FF2B5EF4-FFF2-40B4-BE49-F238E27FC236}">
                <a16:creationId xmlns:a16="http://schemas.microsoft.com/office/drawing/2014/main" id="{EA062B1B-2663-DB7B-6073-E33EBB3D4FBA}"/>
              </a:ext>
            </a:extLst>
          </p:cNvPr>
          <p:cNvSpPr txBox="1"/>
          <p:nvPr/>
        </p:nvSpPr>
        <p:spPr>
          <a:xfrm>
            <a:off x="6221635" y="5749564"/>
            <a:ext cx="3874865" cy="523220"/>
          </a:xfrm>
          <a:prstGeom prst="rect">
            <a:avLst/>
          </a:prstGeom>
          <a:noFill/>
        </p:spPr>
        <p:txBody>
          <a:bodyPr wrap="square" rtlCol="0">
            <a:spAutoFit/>
          </a:bodyPr>
          <a:lstStyle/>
          <a:p>
            <a:r>
              <a:rPr lang="de-DE" sz="1400" dirty="0">
                <a:solidFill>
                  <a:schemeClr val="tx1">
                    <a:lumMod val="75000"/>
                    <a:lumOff val="25000"/>
                  </a:schemeClr>
                </a:solidFill>
              </a:rPr>
              <a:t>Bild: altbabylonische Siegelabrollung „</a:t>
            </a:r>
            <a:r>
              <a:rPr lang="de-DE" sz="1400" dirty="0" err="1">
                <a:solidFill>
                  <a:schemeClr val="tx1">
                    <a:lumMod val="75000"/>
                    <a:lumOff val="25000"/>
                  </a:schemeClr>
                </a:solidFill>
              </a:rPr>
              <a:t>figure</a:t>
            </a:r>
            <a:r>
              <a:rPr lang="de-DE" sz="1400" dirty="0">
                <a:solidFill>
                  <a:schemeClr val="tx1">
                    <a:lumMod val="75000"/>
                    <a:lumOff val="25000"/>
                  </a:schemeClr>
                </a:solidFill>
              </a:rPr>
              <a:t> </a:t>
            </a:r>
            <a:r>
              <a:rPr lang="de-DE" sz="1400" dirty="0" err="1">
                <a:solidFill>
                  <a:schemeClr val="tx1">
                    <a:lumMod val="75000"/>
                    <a:lumOff val="25000"/>
                  </a:schemeClr>
                </a:solidFill>
              </a:rPr>
              <a:t>with</a:t>
            </a:r>
            <a:r>
              <a:rPr lang="de-DE" sz="1400" dirty="0">
                <a:solidFill>
                  <a:schemeClr val="tx1">
                    <a:lumMod val="75000"/>
                    <a:lumOff val="25000"/>
                  </a:schemeClr>
                </a:solidFill>
              </a:rPr>
              <a:t> </a:t>
            </a:r>
            <a:r>
              <a:rPr lang="de-DE" sz="1400" dirty="0" err="1">
                <a:solidFill>
                  <a:schemeClr val="tx1">
                    <a:lumMod val="75000"/>
                    <a:lumOff val="25000"/>
                  </a:schemeClr>
                </a:solidFill>
              </a:rPr>
              <a:t>mace</a:t>
            </a:r>
            <a:r>
              <a:rPr lang="de-DE" sz="1400" dirty="0">
                <a:solidFill>
                  <a:schemeClr val="tx1">
                    <a:lumMod val="75000"/>
                    <a:lumOff val="25000"/>
                  </a:schemeClr>
                </a:solidFill>
              </a:rPr>
              <a:t>“ aus Susa; </a:t>
            </a:r>
            <a:r>
              <a:rPr lang="de-DE" sz="1400" dirty="0" err="1">
                <a:solidFill>
                  <a:schemeClr val="tx1">
                    <a:lumMod val="75000"/>
                    <a:lumOff val="25000"/>
                  </a:schemeClr>
                </a:solidFill>
              </a:rPr>
              <a:t>collections.louvre.fr</a:t>
            </a:r>
            <a:r>
              <a:rPr lang="de-DE" sz="1400" dirty="0">
                <a:solidFill>
                  <a:schemeClr val="tx1">
                    <a:lumMod val="75000"/>
                    <a:lumOff val="25000"/>
                  </a:schemeClr>
                </a:solidFill>
              </a:rPr>
              <a:t> (09.06.25)</a:t>
            </a:r>
          </a:p>
        </p:txBody>
      </p:sp>
      <p:pic>
        <p:nvPicPr>
          <p:cNvPr id="7" name="Grafik 6" descr="Ein Bild, das Artefakt, Schnitzerei, Geschichte, Steinschnitt enthält.&#10;&#10;KI-generierte Inhalte können fehlerhaft sein.">
            <a:extLst>
              <a:ext uri="{FF2B5EF4-FFF2-40B4-BE49-F238E27FC236}">
                <a16:creationId xmlns:a16="http://schemas.microsoft.com/office/drawing/2014/main" id="{981B22A9-7611-3A09-1CD9-4A55889C6AFC}"/>
              </a:ext>
            </a:extLst>
          </p:cNvPr>
          <p:cNvPicPr>
            <a:picLocks noChangeAspect="1"/>
          </p:cNvPicPr>
          <p:nvPr/>
        </p:nvPicPr>
        <p:blipFill>
          <a:blip r:embed="rId3"/>
          <a:stretch>
            <a:fillRect/>
          </a:stretch>
        </p:blipFill>
        <p:spPr>
          <a:xfrm>
            <a:off x="5884164" y="2156969"/>
            <a:ext cx="5423115" cy="3360335"/>
          </a:xfrm>
          <a:prstGeom prst="rect">
            <a:avLst/>
          </a:prstGeom>
        </p:spPr>
      </p:pic>
    </p:spTree>
    <p:extLst>
      <p:ext uri="{BB962C8B-B14F-4D97-AF65-F5344CB8AC3E}">
        <p14:creationId xmlns:p14="http://schemas.microsoft.com/office/powerpoint/2010/main" val="4257708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C5A44C7-ED37-F2DF-97DA-5A677BD5191C}"/>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16092A6-7D67-4FDA-0E92-1291009A21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EDC3F67-3E8E-BD7A-728D-BF588ACA8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1DB460-5685-063D-EA1F-08F6BBF2D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5" y="321731"/>
            <a:ext cx="11551187" cy="6214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86F78F9-B8DD-7DB1-8A63-B4D9FDEC2B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50541168-03ED-9072-D6C7-46510751F32C}"/>
              </a:ext>
            </a:extLst>
          </p:cNvPr>
          <p:cNvSpPr txBox="1"/>
          <p:nvPr/>
        </p:nvSpPr>
        <p:spPr>
          <a:xfrm>
            <a:off x="1024129" y="826324"/>
            <a:ext cx="10329671" cy="5322647"/>
          </a:xfrm>
          <a:prstGeom prst="rect">
            <a:avLst/>
          </a:prstGeom>
        </p:spPr>
        <p:txBody>
          <a:bodyPr vert="horz" lIns="45720" tIns="45720" rIns="45720" bIns="45720" rtlCol="0">
            <a:normAutofit fontScale="55000" lnSpcReduction="20000"/>
          </a:bodyPr>
          <a:lstStyle/>
          <a:p>
            <a:pPr algn="ctr" defTabSz="914400">
              <a:lnSpc>
                <a:spcPct val="90000"/>
              </a:lnSpc>
              <a:spcAft>
                <a:spcPts val="600"/>
              </a:spcAft>
              <a:buClr>
                <a:schemeClr val="accent1"/>
              </a:buClr>
            </a:pPr>
            <a:r>
              <a:rPr lang="en-US" sz="4800" dirty="0">
                <a:solidFill>
                  <a:srgbClr val="FFFFFF"/>
                </a:solidFill>
              </a:rPr>
              <a:t>„</a:t>
            </a:r>
            <a:r>
              <a:rPr lang="de-DE" sz="4800" dirty="0">
                <a:solidFill>
                  <a:srgbClr val="FFFFFF"/>
                </a:solidFill>
              </a:rPr>
              <a:t>[…]at </a:t>
            </a:r>
            <a:r>
              <a:rPr lang="de-DE" sz="4800" dirty="0" err="1">
                <a:solidFill>
                  <a:srgbClr val="FFFFFF"/>
                </a:solidFill>
              </a:rPr>
              <a:t>some</a:t>
            </a:r>
            <a:r>
              <a:rPr lang="de-DE" sz="4800" dirty="0">
                <a:solidFill>
                  <a:srgbClr val="FFFFFF"/>
                </a:solidFill>
              </a:rPr>
              <a:t> </a:t>
            </a:r>
            <a:r>
              <a:rPr lang="de-DE" sz="4800" dirty="0" err="1">
                <a:solidFill>
                  <a:srgbClr val="FFFFFF"/>
                </a:solidFill>
              </a:rPr>
              <a:t>point</a:t>
            </a:r>
            <a:r>
              <a:rPr lang="de-DE" sz="4800" dirty="0">
                <a:solidFill>
                  <a:srgbClr val="FFFFFF"/>
                </a:solidFill>
              </a:rPr>
              <a:t> […] </a:t>
            </a:r>
            <a:r>
              <a:rPr lang="de-DE" sz="4800" dirty="0" err="1">
                <a:solidFill>
                  <a:srgbClr val="FFFFFF"/>
                </a:solidFill>
              </a:rPr>
              <a:t>as</a:t>
            </a:r>
            <a:r>
              <a:rPr lang="de-DE" sz="4800" dirty="0">
                <a:solidFill>
                  <a:srgbClr val="FFFFFF"/>
                </a:solidFill>
              </a:rPr>
              <a:t> </a:t>
            </a:r>
            <a:r>
              <a:rPr lang="de-DE" sz="4800" dirty="0" err="1">
                <a:solidFill>
                  <a:srgbClr val="FFFFFF"/>
                </a:solidFill>
              </a:rPr>
              <a:t>sort</a:t>
            </a:r>
            <a:r>
              <a:rPr lang="de-DE" sz="4800" dirty="0">
                <a:solidFill>
                  <a:srgbClr val="FFFFFF"/>
                </a:solidFill>
              </a:rPr>
              <a:t> </a:t>
            </a:r>
            <a:r>
              <a:rPr lang="de-DE" sz="4800" dirty="0" err="1">
                <a:solidFill>
                  <a:srgbClr val="FFFFFF"/>
                </a:solidFill>
              </a:rPr>
              <a:t>of</a:t>
            </a:r>
            <a:r>
              <a:rPr lang="de-DE" sz="4800" dirty="0">
                <a:solidFill>
                  <a:srgbClr val="FFFFFF"/>
                </a:solidFill>
              </a:rPr>
              <a:t> a </a:t>
            </a:r>
            <a:r>
              <a:rPr lang="de-DE" sz="4800" dirty="0" err="1">
                <a:solidFill>
                  <a:srgbClr val="FFFFFF"/>
                </a:solidFill>
              </a:rPr>
              <a:t>déja-vu</a:t>
            </a:r>
            <a:r>
              <a:rPr lang="de-DE" sz="4800" dirty="0">
                <a:solidFill>
                  <a:srgbClr val="FFFFFF"/>
                </a:solidFill>
              </a:rPr>
              <a:t>, </a:t>
            </a:r>
            <a:r>
              <a:rPr lang="de-DE" sz="4800" dirty="0" err="1">
                <a:solidFill>
                  <a:srgbClr val="FFFFFF"/>
                </a:solidFill>
              </a:rPr>
              <a:t>the</a:t>
            </a:r>
            <a:r>
              <a:rPr lang="de-DE" sz="4800" dirty="0">
                <a:solidFill>
                  <a:srgbClr val="FFFFFF"/>
                </a:solidFill>
              </a:rPr>
              <a:t> </a:t>
            </a:r>
            <a:r>
              <a:rPr lang="de-DE" sz="4800" dirty="0" err="1">
                <a:solidFill>
                  <a:srgbClr val="FFFFFF"/>
                </a:solidFill>
              </a:rPr>
              <a:t>scholar</a:t>
            </a:r>
            <a:r>
              <a:rPr lang="de-DE" sz="4800" dirty="0">
                <a:solidFill>
                  <a:srgbClr val="FFFFFF"/>
                </a:solidFill>
              </a:rPr>
              <a:t> </a:t>
            </a:r>
            <a:r>
              <a:rPr lang="de-DE" sz="4800" dirty="0" err="1">
                <a:solidFill>
                  <a:srgbClr val="FFFFFF"/>
                </a:solidFill>
              </a:rPr>
              <a:t>remembers</a:t>
            </a:r>
            <a:r>
              <a:rPr lang="de-DE" sz="4800" dirty="0">
                <a:solidFill>
                  <a:srgbClr val="FFFFFF"/>
                </a:solidFill>
              </a:rPr>
              <a:t> </a:t>
            </a:r>
            <a:r>
              <a:rPr lang="de-DE" sz="4800" dirty="0" err="1">
                <a:solidFill>
                  <a:srgbClr val="FFFFFF"/>
                </a:solidFill>
              </a:rPr>
              <a:t>that</a:t>
            </a:r>
            <a:r>
              <a:rPr lang="de-DE" sz="4800" dirty="0">
                <a:solidFill>
                  <a:srgbClr val="FFFFFF"/>
                </a:solidFill>
              </a:rPr>
              <a:t> he </a:t>
            </a:r>
            <a:r>
              <a:rPr lang="de-DE" sz="4800" dirty="0" err="1">
                <a:solidFill>
                  <a:srgbClr val="FFFFFF"/>
                </a:solidFill>
              </a:rPr>
              <a:t>has</a:t>
            </a:r>
            <a:r>
              <a:rPr lang="de-DE" sz="4800" dirty="0">
                <a:solidFill>
                  <a:srgbClr val="FFFFFF"/>
                </a:solidFill>
              </a:rPr>
              <a:t> </a:t>
            </a:r>
            <a:r>
              <a:rPr lang="de-DE" sz="4800" dirty="0" err="1">
                <a:solidFill>
                  <a:srgbClr val="FFFFFF"/>
                </a:solidFill>
              </a:rPr>
              <a:t>seen</a:t>
            </a:r>
            <a:r>
              <a:rPr lang="de-DE" sz="4800" dirty="0">
                <a:solidFill>
                  <a:srgbClr val="FFFFFF"/>
                </a:solidFill>
              </a:rPr>
              <a:t> ‚</a:t>
            </a:r>
            <a:r>
              <a:rPr lang="de-DE" sz="4800" dirty="0" err="1">
                <a:solidFill>
                  <a:srgbClr val="FFFFFF"/>
                </a:solidFill>
              </a:rPr>
              <a:t>it</a:t>
            </a:r>
            <a:r>
              <a:rPr lang="de-DE" sz="4800" dirty="0">
                <a:solidFill>
                  <a:srgbClr val="FFFFFF"/>
                </a:solidFill>
              </a:rPr>
              <a:t>‘ </a:t>
            </a:r>
            <a:r>
              <a:rPr lang="de-DE" sz="4800" dirty="0" err="1">
                <a:solidFill>
                  <a:srgbClr val="FFFFFF"/>
                </a:solidFill>
              </a:rPr>
              <a:t>or</a:t>
            </a:r>
            <a:r>
              <a:rPr lang="de-DE" sz="4800" dirty="0">
                <a:solidFill>
                  <a:srgbClr val="FFFFFF"/>
                </a:solidFill>
              </a:rPr>
              <a:t> ‚</a:t>
            </a:r>
            <a:r>
              <a:rPr lang="de-DE" sz="4800" dirty="0" err="1">
                <a:solidFill>
                  <a:srgbClr val="FFFFFF"/>
                </a:solidFill>
              </a:rPr>
              <a:t>something</a:t>
            </a:r>
            <a:r>
              <a:rPr lang="de-DE" sz="4800" dirty="0">
                <a:solidFill>
                  <a:srgbClr val="FFFFFF"/>
                </a:solidFill>
              </a:rPr>
              <a:t> like </a:t>
            </a:r>
            <a:r>
              <a:rPr lang="de-DE" sz="4800" dirty="0" err="1">
                <a:solidFill>
                  <a:srgbClr val="FFFFFF"/>
                </a:solidFill>
              </a:rPr>
              <a:t>it</a:t>
            </a:r>
            <a:r>
              <a:rPr lang="de-DE" sz="4800" dirty="0">
                <a:solidFill>
                  <a:srgbClr val="FFFFFF"/>
                </a:solidFill>
              </a:rPr>
              <a:t>‘ </a:t>
            </a:r>
            <a:r>
              <a:rPr lang="de-DE" sz="4800" dirty="0" err="1">
                <a:solidFill>
                  <a:srgbClr val="FFFFFF"/>
                </a:solidFill>
              </a:rPr>
              <a:t>before</a:t>
            </a:r>
            <a:r>
              <a:rPr lang="de-DE" sz="4800" dirty="0">
                <a:solidFill>
                  <a:srgbClr val="FFFFFF"/>
                </a:solidFill>
              </a:rPr>
              <a:t> […] This </a:t>
            </a:r>
            <a:r>
              <a:rPr lang="de-DE" sz="4800" dirty="0" err="1">
                <a:solidFill>
                  <a:srgbClr val="FFFFFF"/>
                </a:solidFill>
              </a:rPr>
              <a:t>experience</a:t>
            </a:r>
            <a:r>
              <a:rPr lang="de-DE" sz="4800" dirty="0">
                <a:solidFill>
                  <a:srgbClr val="FFFFFF"/>
                </a:solidFill>
              </a:rPr>
              <a:t>, </a:t>
            </a:r>
            <a:r>
              <a:rPr lang="de-DE" sz="4800" dirty="0" err="1">
                <a:solidFill>
                  <a:srgbClr val="FFFFFF"/>
                </a:solidFill>
              </a:rPr>
              <a:t>this</a:t>
            </a:r>
            <a:r>
              <a:rPr lang="de-DE" sz="4800" dirty="0">
                <a:solidFill>
                  <a:srgbClr val="FFFFFF"/>
                </a:solidFill>
              </a:rPr>
              <a:t> </a:t>
            </a:r>
            <a:r>
              <a:rPr lang="de-DE" sz="4800" dirty="0" err="1">
                <a:solidFill>
                  <a:srgbClr val="FFFFFF"/>
                </a:solidFill>
              </a:rPr>
              <a:t>unintended</a:t>
            </a:r>
            <a:r>
              <a:rPr lang="de-DE" sz="4800" dirty="0">
                <a:solidFill>
                  <a:srgbClr val="FFFFFF"/>
                </a:solidFill>
              </a:rPr>
              <a:t> </a:t>
            </a:r>
            <a:r>
              <a:rPr lang="de-DE" sz="4800" dirty="0" err="1">
                <a:solidFill>
                  <a:srgbClr val="FFFFFF"/>
                </a:solidFill>
              </a:rPr>
              <a:t>consequence</a:t>
            </a:r>
            <a:r>
              <a:rPr lang="de-DE" sz="4800" dirty="0">
                <a:solidFill>
                  <a:srgbClr val="FFFFFF"/>
                </a:solidFill>
              </a:rPr>
              <a:t> </a:t>
            </a:r>
            <a:r>
              <a:rPr lang="de-DE" sz="4800" dirty="0" err="1">
                <a:solidFill>
                  <a:srgbClr val="FFFFFF"/>
                </a:solidFill>
              </a:rPr>
              <a:t>of</a:t>
            </a:r>
            <a:r>
              <a:rPr lang="de-DE" sz="4800" dirty="0">
                <a:solidFill>
                  <a:srgbClr val="FFFFFF"/>
                </a:solidFill>
              </a:rPr>
              <a:t> </a:t>
            </a:r>
            <a:r>
              <a:rPr lang="de-DE" sz="4800" dirty="0" err="1">
                <a:solidFill>
                  <a:srgbClr val="FFFFFF"/>
                </a:solidFill>
              </a:rPr>
              <a:t>research</a:t>
            </a:r>
            <a:r>
              <a:rPr lang="de-DE" sz="4800" dirty="0">
                <a:solidFill>
                  <a:srgbClr val="FFFFFF"/>
                </a:solidFill>
              </a:rPr>
              <a:t>, </a:t>
            </a:r>
            <a:r>
              <a:rPr lang="de-DE" sz="4800" dirty="0" err="1">
                <a:solidFill>
                  <a:srgbClr val="FFFFFF"/>
                </a:solidFill>
              </a:rPr>
              <a:t>must</a:t>
            </a:r>
            <a:r>
              <a:rPr lang="de-DE" sz="4800" dirty="0">
                <a:solidFill>
                  <a:srgbClr val="FFFFFF"/>
                </a:solidFill>
              </a:rPr>
              <a:t> </a:t>
            </a:r>
            <a:r>
              <a:rPr lang="de-DE" sz="4800" dirty="0" err="1">
                <a:solidFill>
                  <a:srgbClr val="FFFFFF"/>
                </a:solidFill>
              </a:rPr>
              <a:t>then</a:t>
            </a:r>
            <a:r>
              <a:rPr lang="de-DE" sz="4800" dirty="0">
                <a:solidFill>
                  <a:srgbClr val="FFFFFF"/>
                </a:solidFill>
              </a:rPr>
              <a:t> </a:t>
            </a:r>
            <a:r>
              <a:rPr lang="de-DE" sz="4800" dirty="0" err="1">
                <a:solidFill>
                  <a:srgbClr val="FFFFFF"/>
                </a:solidFill>
              </a:rPr>
              <a:t>be</a:t>
            </a:r>
            <a:r>
              <a:rPr lang="de-DE" sz="4800" dirty="0">
                <a:solidFill>
                  <a:srgbClr val="FFFFFF"/>
                </a:solidFill>
              </a:rPr>
              <a:t> </a:t>
            </a:r>
            <a:r>
              <a:rPr lang="de-DE" sz="4800" dirty="0" err="1">
                <a:solidFill>
                  <a:srgbClr val="FFFFFF"/>
                </a:solidFill>
              </a:rPr>
              <a:t>accorded</a:t>
            </a:r>
            <a:r>
              <a:rPr lang="de-DE" sz="4800" dirty="0">
                <a:solidFill>
                  <a:srgbClr val="FFFFFF"/>
                </a:solidFill>
              </a:rPr>
              <a:t> </a:t>
            </a:r>
            <a:r>
              <a:rPr lang="de-DE" sz="4800" dirty="0" err="1">
                <a:solidFill>
                  <a:srgbClr val="FFFFFF"/>
                </a:solidFill>
              </a:rPr>
              <a:t>significance</a:t>
            </a:r>
            <a:r>
              <a:rPr lang="de-DE" sz="4800" dirty="0">
                <a:solidFill>
                  <a:srgbClr val="FFFFFF"/>
                </a:solidFill>
              </a:rPr>
              <a:t> and </a:t>
            </a:r>
            <a:r>
              <a:rPr lang="de-DE" sz="4800" dirty="0" err="1">
                <a:solidFill>
                  <a:srgbClr val="FFFFFF"/>
                </a:solidFill>
              </a:rPr>
              <a:t>provided</a:t>
            </a:r>
            <a:r>
              <a:rPr lang="de-DE" sz="4800" dirty="0">
                <a:solidFill>
                  <a:srgbClr val="FFFFFF"/>
                </a:solidFill>
              </a:rPr>
              <a:t> </a:t>
            </a:r>
            <a:r>
              <a:rPr lang="de-DE" sz="4800" dirty="0" err="1">
                <a:solidFill>
                  <a:srgbClr val="FFFFFF"/>
                </a:solidFill>
              </a:rPr>
              <a:t>with</a:t>
            </a:r>
            <a:r>
              <a:rPr lang="de-DE" sz="4800" dirty="0">
                <a:solidFill>
                  <a:srgbClr val="FFFFFF"/>
                </a:solidFill>
              </a:rPr>
              <a:t> an </a:t>
            </a:r>
            <a:r>
              <a:rPr lang="de-DE" sz="4800" dirty="0" err="1">
                <a:solidFill>
                  <a:srgbClr val="FFFFFF"/>
                </a:solidFill>
              </a:rPr>
              <a:t>explanation</a:t>
            </a:r>
            <a:r>
              <a:rPr lang="de-DE" sz="4800" dirty="0">
                <a:solidFill>
                  <a:srgbClr val="FFFFFF"/>
                </a:solidFill>
              </a:rPr>
              <a:t>. […] </a:t>
            </a:r>
            <a:r>
              <a:rPr lang="de-DE" sz="4800" dirty="0" err="1">
                <a:solidFill>
                  <a:srgbClr val="FFFFFF"/>
                </a:solidFill>
              </a:rPr>
              <a:t>It</a:t>
            </a:r>
            <a:r>
              <a:rPr lang="de-DE" sz="4800" dirty="0">
                <a:solidFill>
                  <a:srgbClr val="FFFFFF"/>
                </a:solidFill>
              </a:rPr>
              <a:t> </a:t>
            </a:r>
            <a:r>
              <a:rPr lang="de-DE" sz="4800" dirty="0" err="1">
                <a:solidFill>
                  <a:srgbClr val="FFFFFF"/>
                </a:solidFill>
              </a:rPr>
              <a:t>is</a:t>
            </a:r>
            <a:r>
              <a:rPr lang="de-DE" sz="4800" dirty="0">
                <a:solidFill>
                  <a:srgbClr val="FFFFFF"/>
                </a:solidFill>
              </a:rPr>
              <a:t> a </a:t>
            </a:r>
            <a:r>
              <a:rPr lang="de-DE" sz="4800" dirty="0" err="1">
                <a:solidFill>
                  <a:srgbClr val="FFFFFF"/>
                </a:solidFill>
              </a:rPr>
              <a:t>process</a:t>
            </a:r>
            <a:r>
              <a:rPr lang="de-DE" sz="4800" dirty="0">
                <a:solidFill>
                  <a:srgbClr val="FFFFFF"/>
                </a:solidFill>
              </a:rPr>
              <a:t> </a:t>
            </a:r>
            <a:r>
              <a:rPr lang="de-DE" sz="4800" dirty="0" err="1">
                <a:solidFill>
                  <a:srgbClr val="FFFFFF"/>
                </a:solidFill>
              </a:rPr>
              <a:t>of</a:t>
            </a:r>
            <a:r>
              <a:rPr lang="de-DE" sz="4800" dirty="0">
                <a:solidFill>
                  <a:srgbClr val="FFFFFF"/>
                </a:solidFill>
              </a:rPr>
              <a:t> </a:t>
            </a:r>
            <a:r>
              <a:rPr lang="de-DE" sz="4800" dirty="0" err="1">
                <a:solidFill>
                  <a:srgbClr val="FFFFFF"/>
                </a:solidFill>
              </a:rPr>
              <a:t>working</a:t>
            </a:r>
            <a:r>
              <a:rPr lang="de-DE" sz="4800" dirty="0">
                <a:solidFill>
                  <a:srgbClr val="FFFFFF"/>
                </a:solidFill>
              </a:rPr>
              <a:t> </a:t>
            </a:r>
            <a:r>
              <a:rPr lang="de-DE" sz="4800" dirty="0" err="1">
                <a:solidFill>
                  <a:srgbClr val="FFFFFF"/>
                </a:solidFill>
              </a:rPr>
              <a:t>from</a:t>
            </a:r>
            <a:r>
              <a:rPr lang="de-DE" sz="4800" dirty="0">
                <a:solidFill>
                  <a:srgbClr val="FFFFFF"/>
                </a:solidFill>
              </a:rPr>
              <a:t> a </a:t>
            </a:r>
            <a:r>
              <a:rPr lang="de-DE" sz="4800" dirty="0" err="1">
                <a:solidFill>
                  <a:srgbClr val="FFFFFF"/>
                </a:solidFill>
              </a:rPr>
              <a:t>psychological</a:t>
            </a:r>
            <a:r>
              <a:rPr lang="de-DE" sz="4800" dirty="0">
                <a:solidFill>
                  <a:srgbClr val="FFFFFF"/>
                </a:solidFill>
              </a:rPr>
              <a:t> </a:t>
            </a:r>
            <a:r>
              <a:rPr lang="de-DE" sz="4800" dirty="0" err="1">
                <a:solidFill>
                  <a:srgbClr val="FFFFFF"/>
                </a:solidFill>
              </a:rPr>
              <a:t>association</a:t>
            </a:r>
            <a:r>
              <a:rPr lang="de-DE" sz="4800" dirty="0">
                <a:solidFill>
                  <a:srgbClr val="FFFFFF"/>
                </a:solidFill>
              </a:rPr>
              <a:t> </a:t>
            </a:r>
            <a:r>
              <a:rPr lang="de-DE" sz="4800" dirty="0" err="1">
                <a:solidFill>
                  <a:srgbClr val="FFFFFF"/>
                </a:solidFill>
              </a:rPr>
              <a:t>to</a:t>
            </a:r>
            <a:r>
              <a:rPr lang="de-DE" sz="4800" dirty="0">
                <a:solidFill>
                  <a:srgbClr val="FFFFFF"/>
                </a:solidFill>
              </a:rPr>
              <a:t> an </a:t>
            </a:r>
            <a:r>
              <a:rPr lang="de-DE" sz="4800" dirty="0" err="1">
                <a:solidFill>
                  <a:srgbClr val="FFFFFF"/>
                </a:solidFill>
              </a:rPr>
              <a:t>historical</a:t>
            </a:r>
            <a:r>
              <a:rPr lang="de-DE" sz="4800" dirty="0">
                <a:solidFill>
                  <a:srgbClr val="FFFFFF"/>
                </a:solidFill>
              </a:rPr>
              <a:t> </a:t>
            </a:r>
            <a:r>
              <a:rPr lang="de-DE" sz="4800" dirty="0" err="1">
                <a:solidFill>
                  <a:srgbClr val="FFFFFF"/>
                </a:solidFill>
              </a:rPr>
              <a:t>one</a:t>
            </a:r>
            <a:r>
              <a:rPr lang="de-DE" sz="4800" dirty="0">
                <a:solidFill>
                  <a:srgbClr val="FFFFFF"/>
                </a:solidFill>
              </a:rPr>
              <a:t>; </a:t>
            </a:r>
            <a:r>
              <a:rPr lang="de-DE" sz="4800" dirty="0" err="1">
                <a:solidFill>
                  <a:srgbClr val="FFFFFF"/>
                </a:solidFill>
              </a:rPr>
              <a:t>it</a:t>
            </a:r>
            <a:r>
              <a:rPr lang="de-DE" sz="4800" dirty="0">
                <a:solidFill>
                  <a:srgbClr val="FFFFFF"/>
                </a:solidFill>
              </a:rPr>
              <a:t> </a:t>
            </a:r>
            <a:r>
              <a:rPr lang="de-DE" sz="4800" dirty="0" err="1">
                <a:solidFill>
                  <a:srgbClr val="FFFFFF"/>
                </a:solidFill>
              </a:rPr>
              <a:t>is</a:t>
            </a:r>
            <a:r>
              <a:rPr lang="de-DE" sz="4800" dirty="0">
                <a:solidFill>
                  <a:srgbClr val="FFFFFF"/>
                </a:solidFill>
              </a:rPr>
              <a:t> </a:t>
            </a:r>
            <a:r>
              <a:rPr lang="de-DE" sz="4800" dirty="0" err="1">
                <a:solidFill>
                  <a:srgbClr val="FFFFFF"/>
                </a:solidFill>
              </a:rPr>
              <a:t>to</a:t>
            </a:r>
            <a:r>
              <a:rPr lang="de-DE" sz="4800" dirty="0">
                <a:solidFill>
                  <a:srgbClr val="FFFFFF"/>
                </a:solidFill>
              </a:rPr>
              <a:t> </a:t>
            </a:r>
            <a:r>
              <a:rPr lang="de-DE" sz="4800" dirty="0" err="1">
                <a:solidFill>
                  <a:srgbClr val="FFFFFF"/>
                </a:solidFill>
              </a:rPr>
              <a:t>assert</a:t>
            </a:r>
            <a:r>
              <a:rPr lang="de-DE" sz="4800" dirty="0">
                <a:solidFill>
                  <a:srgbClr val="FFFFFF"/>
                </a:solidFill>
              </a:rPr>
              <a:t> </a:t>
            </a:r>
            <a:r>
              <a:rPr lang="de-DE" sz="4800" dirty="0" err="1">
                <a:solidFill>
                  <a:srgbClr val="FFFFFF"/>
                </a:solidFill>
              </a:rPr>
              <a:t>that</a:t>
            </a:r>
            <a:r>
              <a:rPr lang="de-DE" sz="4800" dirty="0">
                <a:solidFill>
                  <a:srgbClr val="FFFFFF"/>
                </a:solidFill>
              </a:rPr>
              <a:t> </a:t>
            </a:r>
            <a:r>
              <a:rPr lang="de-DE" sz="4800" dirty="0" err="1">
                <a:solidFill>
                  <a:srgbClr val="FFFFFF"/>
                </a:solidFill>
              </a:rPr>
              <a:t>similarity</a:t>
            </a:r>
            <a:r>
              <a:rPr lang="de-DE" sz="4800" dirty="0">
                <a:solidFill>
                  <a:srgbClr val="FFFFFF"/>
                </a:solidFill>
              </a:rPr>
              <a:t> and </a:t>
            </a:r>
            <a:r>
              <a:rPr lang="de-DE" sz="4800" dirty="0" err="1">
                <a:solidFill>
                  <a:srgbClr val="FFFFFF"/>
                </a:solidFill>
              </a:rPr>
              <a:t>contiguity</a:t>
            </a:r>
            <a:r>
              <a:rPr lang="de-DE" sz="4800" dirty="0">
                <a:solidFill>
                  <a:srgbClr val="FFFFFF"/>
                </a:solidFill>
              </a:rPr>
              <a:t> </a:t>
            </a:r>
            <a:r>
              <a:rPr lang="de-DE" sz="4800" dirty="0" err="1">
                <a:solidFill>
                  <a:srgbClr val="FFFFFF"/>
                </a:solidFill>
              </a:rPr>
              <a:t>have</a:t>
            </a:r>
            <a:r>
              <a:rPr lang="de-DE" sz="4800" dirty="0">
                <a:solidFill>
                  <a:srgbClr val="FFFFFF"/>
                </a:solidFill>
              </a:rPr>
              <a:t> </a:t>
            </a:r>
            <a:r>
              <a:rPr lang="de-DE" sz="4800" dirty="0" err="1">
                <a:solidFill>
                  <a:srgbClr val="FFFFFF"/>
                </a:solidFill>
              </a:rPr>
              <a:t>causal</a:t>
            </a:r>
            <a:r>
              <a:rPr lang="de-DE" sz="4800" dirty="0">
                <a:solidFill>
                  <a:srgbClr val="FFFFFF"/>
                </a:solidFill>
              </a:rPr>
              <a:t> </a:t>
            </a:r>
            <a:r>
              <a:rPr lang="de-DE" sz="4800" dirty="0" err="1">
                <a:solidFill>
                  <a:srgbClr val="FFFFFF"/>
                </a:solidFill>
              </a:rPr>
              <a:t>effect</a:t>
            </a:r>
            <a:r>
              <a:rPr lang="de-DE" sz="4800" dirty="0">
                <a:solidFill>
                  <a:srgbClr val="FFFFFF"/>
                </a:solidFill>
              </a:rPr>
              <a:t>.</a:t>
            </a:r>
            <a:r>
              <a:rPr lang="en-US" sz="4800" dirty="0">
                <a:solidFill>
                  <a:srgbClr val="FFFFFF"/>
                </a:solidFill>
              </a:rPr>
              <a:t>” – Smith1982, S.22</a:t>
            </a:r>
          </a:p>
          <a:p>
            <a:pPr algn="ctr" defTabSz="914400">
              <a:lnSpc>
                <a:spcPct val="90000"/>
              </a:lnSpc>
              <a:spcAft>
                <a:spcPts val="600"/>
              </a:spcAft>
              <a:buClr>
                <a:schemeClr val="accent1"/>
              </a:buClr>
            </a:pPr>
            <a:endParaRPr lang="en-US" sz="4800" dirty="0">
              <a:solidFill>
                <a:srgbClr val="FFFFFF"/>
              </a:solidFill>
            </a:endParaRPr>
          </a:p>
          <a:p>
            <a:pPr algn="ctr" defTabSz="914400">
              <a:lnSpc>
                <a:spcPct val="90000"/>
              </a:lnSpc>
              <a:spcAft>
                <a:spcPts val="600"/>
              </a:spcAft>
              <a:buClr>
                <a:schemeClr val="accent1"/>
              </a:buClr>
            </a:pPr>
            <a:r>
              <a:rPr lang="en-US" sz="4800" dirty="0">
                <a:solidFill>
                  <a:srgbClr val="FFFFFF"/>
                </a:solidFill>
              </a:rPr>
              <a:t>“</a:t>
            </a:r>
            <a:r>
              <a:rPr lang="de-DE" sz="4800" dirty="0"/>
              <a:t>[…] irgendwann […] erinnert sich der Wissenschaftler in einer Art Déjà-vu daran, dass er ‚es‘ oder ‚so etwas Ähnliches‘ schon einmal gesehen hat […] Diese Erfahrung, dieser unbeabsichtigten Folge der Forschung, muss dann Bedeutung zugeschrieben und erklärt werden. […] Es handelt sich dabei um einen Prozess, bei dem man von einer psychologischen zu einer historischen Assoziation gelangt; dabei wird ein kausaler Zusammenhang zwischen Ähnlichkeit und Kontiguität angenommen.“</a:t>
            </a:r>
            <a:endParaRPr lang="en-US" sz="4800" dirty="0">
              <a:solidFill>
                <a:srgbClr val="FFFFFF"/>
              </a:solidFill>
            </a:endParaRPr>
          </a:p>
        </p:txBody>
      </p:sp>
    </p:spTree>
    <p:extLst>
      <p:ext uri="{BB962C8B-B14F-4D97-AF65-F5344CB8AC3E}">
        <p14:creationId xmlns:p14="http://schemas.microsoft.com/office/powerpoint/2010/main" val="384905691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9F1FCC-6500-4F95-C628-40BD701BA5CD}"/>
              </a:ext>
            </a:extLst>
          </p:cNvPr>
          <p:cNvSpPr>
            <a:spLocks noGrp="1"/>
          </p:cNvSpPr>
          <p:nvPr>
            <p:ph type="title"/>
          </p:nvPr>
        </p:nvSpPr>
        <p:spPr/>
        <p:txBody>
          <a:bodyPr/>
          <a:lstStyle/>
          <a:p>
            <a:r>
              <a:rPr lang="de-DE" b="1" dirty="0">
                <a:solidFill>
                  <a:schemeClr val="tx1">
                    <a:lumMod val="75000"/>
                    <a:lumOff val="25000"/>
                  </a:schemeClr>
                </a:solidFill>
              </a:rPr>
              <a:t>Geometrische Analyse</a:t>
            </a:r>
          </a:p>
        </p:txBody>
      </p:sp>
      <p:pic>
        <p:nvPicPr>
          <p:cNvPr id="9" name="Inhaltsplatzhalter 8" descr="Ein Bild, das Entwurf, Zeichnung, Lineart, Kunst enthält.&#10;&#10;KI-generierte Inhalte können fehlerhaft sein.">
            <a:extLst>
              <a:ext uri="{FF2B5EF4-FFF2-40B4-BE49-F238E27FC236}">
                <a16:creationId xmlns:a16="http://schemas.microsoft.com/office/drawing/2014/main" id="{4B9C9270-449B-C664-A059-58053DBC3716}"/>
              </a:ext>
            </a:extLst>
          </p:cNvPr>
          <p:cNvPicPr>
            <a:picLocks noGrp="1" noChangeAspect="1"/>
          </p:cNvPicPr>
          <p:nvPr>
            <p:ph idx="1"/>
          </p:nvPr>
        </p:nvPicPr>
        <p:blipFill>
          <a:blip r:embed="rId2"/>
          <a:stretch>
            <a:fillRect/>
          </a:stretch>
        </p:blipFill>
        <p:spPr>
          <a:xfrm>
            <a:off x="208555" y="1687905"/>
            <a:ext cx="3880897" cy="4712895"/>
          </a:xfrm>
        </p:spPr>
      </p:pic>
      <p:pic>
        <p:nvPicPr>
          <p:cNvPr id="11" name="Grafik 10" descr="Ein Bild, das Entwurf, Zeichnung, Lineart, Kunst enthält.&#10;&#10;KI-generierte Inhalte können fehlerhaft sein.">
            <a:extLst>
              <a:ext uri="{FF2B5EF4-FFF2-40B4-BE49-F238E27FC236}">
                <a16:creationId xmlns:a16="http://schemas.microsoft.com/office/drawing/2014/main" id="{9E1132AF-6108-E038-AD09-652B89D9CE96}"/>
              </a:ext>
            </a:extLst>
          </p:cNvPr>
          <p:cNvPicPr>
            <a:picLocks noChangeAspect="1"/>
          </p:cNvPicPr>
          <p:nvPr/>
        </p:nvPicPr>
        <p:blipFill>
          <a:blip r:embed="rId3"/>
          <a:stretch>
            <a:fillRect/>
          </a:stretch>
        </p:blipFill>
        <p:spPr>
          <a:xfrm>
            <a:off x="4592900" y="1687905"/>
            <a:ext cx="2260120" cy="2819967"/>
          </a:xfrm>
          <a:prstGeom prst="rect">
            <a:avLst/>
          </a:prstGeom>
        </p:spPr>
      </p:pic>
      <p:pic>
        <p:nvPicPr>
          <p:cNvPr id="13" name="Grafik 12" descr="Ein Bild, das Entwurf, Zeichnung, Lineart, Diagramm enthält.&#10;&#10;KI-generierte Inhalte können fehlerhaft sein.">
            <a:extLst>
              <a:ext uri="{FF2B5EF4-FFF2-40B4-BE49-F238E27FC236}">
                <a16:creationId xmlns:a16="http://schemas.microsoft.com/office/drawing/2014/main" id="{92C8BAB9-35CB-07B7-1CE5-A6281AAF1614}"/>
              </a:ext>
            </a:extLst>
          </p:cNvPr>
          <p:cNvPicPr>
            <a:picLocks noChangeAspect="1"/>
          </p:cNvPicPr>
          <p:nvPr/>
        </p:nvPicPr>
        <p:blipFill>
          <a:blip r:embed="rId4"/>
          <a:stretch>
            <a:fillRect/>
          </a:stretch>
        </p:blipFill>
        <p:spPr>
          <a:xfrm>
            <a:off x="4227880" y="4555120"/>
            <a:ext cx="3312567" cy="2302880"/>
          </a:xfrm>
          <a:prstGeom prst="rect">
            <a:avLst/>
          </a:prstGeom>
        </p:spPr>
      </p:pic>
      <p:pic>
        <p:nvPicPr>
          <p:cNvPr id="15" name="Grafik 14" descr="Ein Bild, das Entwurf, Lineart, Kunst, Darstellung enthält.&#10;&#10;KI-generierte Inhalte können fehlerhaft sein.">
            <a:extLst>
              <a:ext uri="{FF2B5EF4-FFF2-40B4-BE49-F238E27FC236}">
                <a16:creationId xmlns:a16="http://schemas.microsoft.com/office/drawing/2014/main" id="{3E466D45-A119-EB8E-D171-660494C0397E}"/>
              </a:ext>
            </a:extLst>
          </p:cNvPr>
          <p:cNvPicPr>
            <a:picLocks noChangeAspect="1"/>
          </p:cNvPicPr>
          <p:nvPr/>
        </p:nvPicPr>
        <p:blipFill>
          <a:blip r:embed="rId5"/>
          <a:stretch>
            <a:fillRect/>
          </a:stretch>
        </p:blipFill>
        <p:spPr>
          <a:xfrm>
            <a:off x="8043895" y="1230704"/>
            <a:ext cx="3321917" cy="4712896"/>
          </a:xfrm>
          <a:prstGeom prst="rect">
            <a:avLst/>
          </a:prstGeom>
        </p:spPr>
      </p:pic>
      <p:sp>
        <p:nvSpPr>
          <p:cNvPr id="16" name="Textfeld 15">
            <a:extLst>
              <a:ext uri="{FF2B5EF4-FFF2-40B4-BE49-F238E27FC236}">
                <a16:creationId xmlns:a16="http://schemas.microsoft.com/office/drawing/2014/main" id="{42FDF7BF-2339-69DF-6578-B87971D41716}"/>
              </a:ext>
            </a:extLst>
          </p:cNvPr>
          <p:cNvSpPr txBox="1"/>
          <p:nvPr/>
        </p:nvSpPr>
        <p:spPr>
          <a:xfrm>
            <a:off x="9283700" y="6272784"/>
            <a:ext cx="2921000" cy="523220"/>
          </a:xfrm>
          <a:prstGeom prst="rect">
            <a:avLst/>
          </a:prstGeom>
          <a:noFill/>
        </p:spPr>
        <p:txBody>
          <a:bodyPr wrap="square" rtlCol="0">
            <a:spAutoFit/>
          </a:bodyPr>
          <a:lstStyle/>
          <a:p>
            <a:r>
              <a:rPr lang="de-DE" sz="1400" dirty="0"/>
              <a:t>Bilder: Analysen der </a:t>
            </a:r>
            <a:r>
              <a:rPr lang="de-DE" sz="1400" dirty="0" err="1"/>
              <a:t>Naram-Sîn</a:t>
            </a:r>
            <a:r>
              <a:rPr lang="de-DE" sz="1400" dirty="0"/>
              <a:t> Stele; Nigro 1992 (S.64,67,79,85)</a:t>
            </a:r>
          </a:p>
        </p:txBody>
      </p:sp>
    </p:spTree>
    <p:extLst>
      <p:ext uri="{BB962C8B-B14F-4D97-AF65-F5344CB8AC3E}">
        <p14:creationId xmlns:p14="http://schemas.microsoft.com/office/powerpoint/2010/main" val="3035849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96070-C5EB-5A98-EFB5-413412E51C09}"/>
              </a:ext>
            </a:extLst>
          </p:cNvPr>
          <p:cNvSpPr>
            <a:spLocks noGrp="1"/>
          </p:cNvSpPr>
          <p:nvPr>
            <p:ph type="title"/>
          </p:nvPr>
        </p:nvSpPr>
        <p:spPr/>
        <p:txBody>
          <a:bodyPr>
            <a:normAutofit/>
          </a:bodyPr>
          <a:lstStyle/>
          <a:p>
            <a:r>
              <a:rPr lang="de-DE" sz="4400" b="1" dirty="0">
                <a:solidFill>
                  <a:schemeClr val="tx1">
                    <a:lumMod val="75000"/>
                    <a:lumOff val="25000"/>
                  </a:schemeClr>
                </a:solidFill>
              </a:rPr>
              <a:t>Gliederung</a:t>
            </a:r>
          </a:p>
        </p:txBody>
      </p:sp>
      <p:graphicFrame>
        <p:nvGraphicFramePr>
          <p:cNvPr id="5" name="Inhaltsplatzhalter 2">
            <a:extLst>
              <a:ext uri="{FF2B5EF4-FFF2-40B4-BE49-F238E27FC236}">
                <a16:creationId xmlns:a16="http://schemas.microsoft.com/office/drawing/2014/main" id="{3F87A575-5483-D968-18AF-73E1392FB7E7}"/>
              </a:ext>
            </a:extLst>
          </p:cNvPr>
          <p:cNvGraphicFramePr>
            <a:graphicFrameLocks noGrp="1"/>
          </p:cNvGraphicFramePr>
          <p:nvPr>
            <p:ph idx="1"/>
            <p:extLst>
              <p:ext uri="{D42A27DB-BD31-4B8C-83A1-F6EECF244321}">
                <p14:modId xmlns:p14="http://schemas.microsoft.com/office/powerpoint/2010/main" val="558637733"/>
              </p:ext>
            </p:extLst>
          </p:nvPr>
        </p:nvGraphicFramePr>
        <p:xfrm>
          <a:off x="1024128" y="2542031"/>
          <a:ext cx="9924608" cy="2487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1410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48D2F4-2CB5-4784-DC32-5CBDBBA146C0}"/>
              </a:ext>
            </a:extLst>
          </p:cNvPr>
          <p:cNvSpPr>
            <a:spLocks noGrp="1"/>
          </p:cNvSpPr>
          <p:nvPr>
            <p:ph type="title"/>
          </p:nvPr>
        </p:nvSpPr>
        <p:spPr/>
        <p:txBody>
          <a:bodyPr>
            <a:normAutofit/>
          </a:bodyPr>
          <a:lstStyle/>
          <a:p>
            <a:r>
              <a:rPr lang="de-DE" sz="4400" b="1" dirty="0">
                <a:solidFill>
                  <a:schemeClr val="tx1">
                    <a:lumMod val="75000"/>
                    <a:lumOff val="25000"/>
                  </a:schemeClr>
                </a:solidFill>
              </a:rPr>
              <a:t>Literatur</a:t>
            </a:r>
          </a:p>
        </p:txBody>
      </p:sp>
      <p:sp>
        <p:nvSpPr>
          <p:cNvPr id="13" name="Inhaltsplatzhalter 12">
            <a:extLst>
              <a:ext uri="{FF2B5EF4-FFF2-40B4-BE49-F238E27FC236}">
                <a16:creationId xmlns:a16="http://schemas.microsoft.com/office/drawing/2014/main" id="{BEA4E565-A06D-7D7D-464B-5F654D58447D}"/>
              </a:ext>
            </a:extLst>
          </p:cNvPr>
          <p:cNvSpPr>
            <a:spLocks noGrp="1"/>
          </p:cNvSpPr>
          <p:nvPr>
            <p:ph idx="1"/>
          </p:nvPr>
        </p:nvSpPr>
        <p:spPr>
          <a:xfrm>
            <a:off x="1024128" y="2084832"/>
            <a:ext cx="10545572" cy="4646168"/>
          </a:xfrm>
        </p:spPr>
        <p:txBody>
          <a:bodyPr>
            <a:normAutofit fontScale="47500" lnSpcReduction="20000"/>
          </a:bodyPr>
          <a:lstStyle/>
          <a:p>
            <a:pPr marL="0" lvl="0" indent="0" eaLnBrk="0" fontAlgn="base" hangingPunct="0">
              <a:lnSpc>
                <a:spcPct val="100000"/>
              </a:lnSpc>
              <a:spcBef>
                <a:spcPct val="0"/>
              </a:spcBef>
              <a:spcAft>
                <a:spcPct val="0"/>
              </a:spcAft>
              <a:buClrTx/>
              <a:buSzTx/>
              <a:buNone/>
            </a:pP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Eppihimer, M. (2019): Exemplars of kingship. Art, tradition, and the legacy of the Akkadians. Oxford.</a:t>
            </a:r>
          </a:p>
          <a:p>
            <a:pPr marL="0" lvl="0" indent="0" eaLnBrk="0" fontAlgn="base" hangingPunct="0">
              <a:lnSpc>
                <a:spcPct val="100000"/>
              </a:lnSpc>
              <a:spcBef>
                <a:spcPct val="0"/>
              </a:spcBef>
              <a:spcAft>
                <a:spcPct val="0"/>
              </a:spcAft>
              <a:buClrTx/>
              <a:buSzTx/>
              <a:buNone/>
            </a:pPr>
            <a:endParaRPr lang="en-US" altLang="de-DE" sz="3400" dirty="0">
              <a:solidFill>
                <a:schemeClr val="tx1">
                  <a:lumMod val="75000"/>
                  <a:lumOff val="25000"/>
                </a:schemeClr>
              </a:solidFill>
            </a:endParaRPr>
          </a:p>
          <a:p>
            <a:pPr marL="0" lvl="0" indent="0" eaLnBrk="0" fontAlgn="base" hangingPunct="0">
              <a:lnSpc>
                <a:spcPct val="100000"/>
              </a:lnSpc>
              <a:spcBef>
                <a:spcPct val="0"/>
              </a:spcBef>
              <a:spcAft>
                <a:spcPct val="0"/>
              </a:spcAft>
              <a:buClrTx/>
              <a:buSzTx/>
              <a:buNone/>
            </a:pP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Frayne, D. (1993): Sargonic and Gutian Periods (2234-2113 BC). RIM The Royal Inscriptions of Mesopotamia. Toronto.</a:t>
            </a:r>
          </a:p>
          <a:p>
            <a:pPr marL="0" lvl="0" indent="0" eaLnBrk="0" fontAlgn="base" hangingPunct="0">
              <a:lnSpc>
                <a:spcPct val="100000"/>
              </a:lnSpc>
              <a:spcBef>
                <a:spcPct val="0"/>
              </a:spcBef>
              <a:spcAft>
                <a:spcPct val="0"/>
              </a:spcAft>
              <a:buClrTx/>
              <a:buSzTx/>
              <a:buNone/>
            </a:pPr>
            <a:endParaRPr lang="en-US" altLang="de-DE" sz="3400" dirty="0">
              <a:solidFill>
                <a:schemeClr val="tx1">
                  <a:lumMod val="75000"/>
                  <a:lumOff val="25000"/>
                </a:schemeClr>
              </a:solidFill>
              <a:ea typeface="Times New Roman" panose="02020603050405020304" pitchFamily="18" charset="0"/>
              <a:cs typeface="Arial" panose="020B0604020202020204" pitchFamily="34" charset="0"/>
            </a:endParaRPr>
          </a:p>
          <a:p>
            <a:pPr marL="0" lvl="0" indent="0" eaLnBrk="0" fontAlgn="base" hangingPunct="0">
              <a:lnSpc>
                <a:spcPct val="100000"/>
              </a:lnSpc>
              <a:spcBef>
                <a:spcPct val="0"/>
              </a:spcBef>
              <a:spcAft>
                <a:spcPct val="0"/>
              </a:spcAft>
              <a:buClrTx/>
              <a:buSzTx/>
              <a:buNone/>
            </a:pP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Feldman, M. H. (2007): Darius I and the heroes of Akkad: Affect and agency in the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Behistun</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Relief, in: Cheng J. und Feldman M.H. (Hg.) Ancient near eastern art in context, Culture and History of the ancient near east 26, 265-294</a:t>
            </a:r>
          </a:p>
          <a:p>
            <a:pPr marL="0" lvl="0" indent="0" eaLnBrk="0" fontAlgn="base" hangingPunct="0">
              <a:lnSpc>
                <a:spcPct val="100000"/>
              </a:lnSpc>
              <a:spcBef>
                <a:spcPct val="0"/>
              </a:spcBef>
              <a:spcAft>
                <a:spcPct val="0"/>
              </a:spcAft>
              <a:buClrTx/>
              <a:buSzTx/>
              <a:buNone/>
            </a:pPr>
            <a:endParaRPr lang="en-US" altLang="de-DE" sz="3400" dirty="0">
              <a:solidFill>
                <a:schemeClr val="tx1">
                  <a:lumMod val="75000"/>
                  <a:lumOff val="25000"/>
                </a:schemeClr>
              </a:solidFill>
            </a:endParaRPr>
          </a:p>
          <a:p>
            <a:pPr marL="0" lvl="0" indent="0" eaLnBrk="0" fontAlgn="base" hangingPunct="0">
              <a:lnSpc>
                <a:spcPct val="100000"/>
              </a:lnSpc>
              <a:spcBef>
                <a:spcPct val="0"/>
              </a:spcBef>
              <a:spcAft>
                <a:spcPct val="0"/>
              </a:spcAft>
              <a:buClrTx/>
              <a:buSzTx/>
              <a:buNone/>
            </a:pP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Morgan, J. de (1900):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Mémoires</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de Jacques Morgan.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Recherches</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Archéologiques</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Fouilles</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Suse</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en</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1897-1898 et 1998-1999. Memoires de la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Délégation</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en</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Perse I. Paris.</a:t>
            </a:r>
          </a:p>
          <a:p>
            <a:pPr marL="0" lvl="0" indent="0" eaLnBrk="0" fontAlgn="base" hangingPunct="0">
              <a:lnSpc>
                <a:spcPct val="100000"/>
              </a:lnSpc>
              <a:spcBef>
                <a:spcPct val="0"/>
              </a:spcBef>
              <a:spcAft>
                <a:spcPct val="0"/>
              </a:spcAft>
              <a:buClrTx/>
              <a:buSzTx/>
              <a:buNone/>
            </a:pPr>
            <a:endParaRPr lang="en-US" altLang="de-DE" sz="3400" dirty="0">
              <a:solidFill>
                <a:schemeClr val="tx1">
                  <a:lumMod val="75000"/>
                  <a:lumOff val="25000"/>
                </a:schemeClr>
              </a:solidFill>
            </a:endParaRPr>
          </a:p>
          <a:p>
            <a:pPr marL="0" lvl="0" indent="0" eaLnBrk="0" fontAlgn="base" hangingPunct="0">
              <a:lnSpc>
                <a:spcPct val="100000"/>
              </a:lnSpc>
              <a:spcBef>
                <a:spcPct val="0"/>
              </a:spcBef>
              <a:spcAft>
                <a:spcPct val="0"/>
              </a:spcAft>
              <a:buClrTx/>
              <a:buSzTx/>
              <a:buNone/>
            </a:pP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Nassouhi</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E. (1924): La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Stèle</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de Sargon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l'ancien</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Revue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d'assyriologie</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et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d'archéologie</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orientale, 65–74</a:t>
            </a:r>
          </a:p>
          <a:p>
            <a:pPr marL="0" lvl="0" indent="0" eaLnBrk="0" fontAlgn="base" hangingPunct="0">
              <a:lnSpc>
                <a:spcPct val="100000"/>
              </a:lnSpc>
              <a:spcBef>
                <a:spcPct val="0"/>
              </a:spcBef>
              <a:spcAft>
                <a:spcPct val="0"/>
              </a:spcAft>
              <a:buClrTx/>
              <a:buSzTx/>
              <a:buNone/>
            </a:pPr>
            <a:endParaRPr lang="en-US" altLang="de-DE" sz="3400" dirty="0">
              <a:solidFill>
                <a:schemeClr val="tx1">
                  <a:lumMod val="75000"/>
                  <a:lumOff val="25000"/>
                </a:schemeClr>
              </a:solidFill>
              <a:ea typeface="Times New Roman" panose="02020603050405020304" pitchFamily="18" charset="0"/>
              <a:cs typeface="Arial" panose="020B0604020202020204" pitchFamily="34" charset="0"/>
            </a:endParaRPr>
          </a:p>
          <a:p>
            <a:pPr marL="0" lvl="0" indent="0" eaLnBrk="0" fontAlgn="base" hangingPunct="0">
              <a:lnSpc>
                <a:spcPct val="100000"/>
              </a:lnSpc>
              <a:spcBef>
                <a:spcPct val="0"/>
              </a:spcBef>
              <a:spcAft>
                <a:spcPct val="0"/>
              </a:spcAft>
              <a:buClrTx/>
              <a:buSzTx/>
              <a:buNone/>
            </a:pP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Nigro, L. (1992): Per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una</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analisi</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formale</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dello</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schema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compositivo</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della</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stele di Naram-Sin,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Contributi</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e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Materiali</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di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Archeologia</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Orientale IV. Roma.</a:t>
            </a:r>
          </a:p>
          <a:p>
            <a:pPr marL="0" lvl="0" indent="0" eaLnBrk="0" fontAlgn="base" hangingPunct="0">
              <a:lnSpc>
                <a:spcPct val="100000"/>
              </a:lnSpc>
              <a:spcBef>
                <a:spcPct val="0"/>
              </a:spcBef>
              <a:spcAft>
                <a:spcPct val="0"/>
              </a:spcAft>
              <a:buClrTx/>
              <a:buSzTx/>
              <a:buNone/>
            </a:pPr>
            <a:endParaRPr lang="en-US" altLang="de-DE" sz="3400" dirty="0">
              <a:solidFill>
                <a:schemeClr val="tx1">
                  <a:lumMod val="75000"/>
                  <a:lumOff val="25000"/>
                </a:schemeClr>
              </a:solidFill>
              <a:ea typeface="Times New Roman" panose="02020603050405020304" pitchFamily="18" charset="0"/>
              <a:cs typeface="Arial" panose="020B0604020202020204" pitchFamily="34" charset="0"/>
            </a:endParaRPr>
          </a:p>
          <a:p>
            <a:pPr marL="0" lvl="0" indent="0" eaLnBrk="0" fontAlgn="base" hangingPunct="0">
              <a:lnSpc>
                <a:spcPct val="100000"/>
              </a:lnSpc>
              <a:spcBef>
                <a:spcPct val="0"/>
              </a:spcBef>
              <a:spcAft>
                <a:spcPct val="0"/>
              </a:spcAft>
              <a:buClrTx/>
              <a:buSzTx/>
              <a:buNone/>
            </a:pPr>
            <a:r>
              <a:rPr lang="de-DE" sz="3400" dirty="0">
                <a:solidFill>
                  <a:schemeClr val="tx1">
                    <a:lumMod val="75000"/>
                    <a:lumOff val="25000"/>
                  </a:schemeClr>
                </a:solidFill>
              </a:rPr>
              <a:t>Scheil, J. V. (1901): Textes </a:t>
            </a:r>
            <a:r>
              <a:rPr lang="de-DE" sz="3400" dirty="0" err="1">
                <a:solidFill>
                  <a:schemeClr val="tx1">
                    <a:lumMod val="75000"/>
                    <a:lumOff val="25000"/>
                  </a:schemeClr>
                </a:solidFill>
              </a:rPr>
              <a:t>élamites</a:t>
            </a:r>
            <a:r>
              <a:rPr lang="de-DE" sz="3400" dirty="0">
                <a:solidFill>
                  <a:schemeClr val="tx1">
                    <a:lumMod val="75000"/>
                    <a:lumOff val="25000"/>
                  </a:schemeClr>
                </a:solidFill>
              </a:rPr>
              <a:t> - </a:t>
            </a:r>
            <a:r>
              <a:rPr lang="de-DE" sz="3400" dirty="0" err="1">
                <a:solidFill>
                  <a:schemeClr val="tx1">
                    <a:lumMod val="75000"/>
                    <a:lumOff val="25000"/>
                  </a:schemeClr>
                </a:solidFill>
              </a:rPr>
              <a:t>anzanites</a:t>
            </a:r>
            <a:r>
              <a:rPr lang="de-DE" sz="3400" dirty="0">
                <a:solidFill>
                  <a:schemeClr val="tx1">
                    <a:lumMod val="75000"/>
                    <a:lumOff val="25000"/>
                  </a:schemeClr>
                </a:solidFill>
              </a:rPr>
              <a:t>. </a:t>
            </a:r>
            <a:r>
              <a:rPr lang="de-DE" sz="3400" dirty="0" err="1">
                <a:solidFill>
                  <a:schemeClr val="tx1">
                    <a:lumMod val="75000"/>
                    <a:lumOff val="25000"/>
                  </a:schemeClr>
                </a:solidFill>
              </a:rPr>
              <a:t>Mémoires</a:t>
            </a:r>
            <a:r>
              <a:rPr lang="de-DE" sz="3400" dirty="0">
                <a:solidFill>
                  <a:schemeClr val="tx1">
                    <a:lumMod val="75000"/>
                    <a:lumOff val="25000"/>
                  </a:schemeClr>
                </a:solidFill>
              </a:rPr>
              <a:t> de la </a:t>
            </a:r>
            <a:r>
              <a:rPr lang="de-DE" sz="3400" dirty="0" err="1">
                <a:solidFill>
                  <a:schemeClr val="tx1">
                    <a:lumMod val="75000"/>
                    <a:lumOff val="25000"/>
                  </a:schemeClr>
                </a:solidFill>
              </a:rPr>
              <a:t>Délégation</a:t>
            </a:r>
            <a:r>
              <a:rPr lang="de-DE" sz="3400" dirty="0">
                <a:solidFill>
                  <a:schemeClr val="tx1">
                    <a:lumMod val="75000"/>
                    <a:lumOff val="25000"/>
                  </a:schemeClr>
                </a:solidFill>
              </a:rPr>
              <a:t> en Perse III. Paris.</a:t>
            </a:r>
            <a:endParaRPr lang="en-US" altLang="de-DE" sz="3400" dirty="0">
              <a:solidFill>
                <a:schemeClr val="tx1">
                  <a:lumMod val="75000"/>
                  <a:lumOff val="25000"/>
                </a:schemeClr>
              </a:solidFill>
              <a:ea typeface="Times New Roman" panose="02020603050405020304" pitchFamily="18" charset="0"/>
              <a:cs typeface="Arial" panose="020B0604020202020204" pitchFamily="34" charset="0"/>
            </a:endParaRPr>
          </a:p>
          <a:p>
            <a:pPr marL="0" lvl="0" indent="0" eaLnBrk="0" fontAlgn="base" hangingPunct="0">
              <a:lnSpc>
                <a:spcPct val="100000"/>
              </a:lnSpc>
              <a:spcBef>
                <a:spcPct val="0"/>
              </a:spcBef>
              <a:spcAft>
                <a:spcPct val="0"/>
              </a:spcAft>
              <a:buClrTx/>
              <a:buSzTx/>
              <a:buNone/>
            </a:pPr>
            <a:endParaRPr lang="en-US" altLang="de-DE" sz="3400" dirty="0">
              <a:solidFill>
                <a:schemeClr val="tx1">
                  <a:lumMod val="75000"/>
                  <a:lumOff val="25000"/>
                </a:schemeClr>
              </a:solidFill>
            </a:endParaRPr>
          </a:p>
          <a:p>
            <a:pPr marL="0" lvl="0" indent="0" eaLnBrk="0" fontAlgn="base" hangingPunct="0">
              <a:lnSpc>
                <a:spcPct val="100000"/>
              </a:lnSpc>
              <a:spcBef>
                <a:spcPct val="0"/>
              </a:spcBef>
              <a:spcAft>
                <a:spcPct val="0"/>
              </a:spcAft>
              <a:buClrTx/>
              <a:buSzTx/>
              <a:buNone/>
            </a:pP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Schmitt, A. W.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unveröffentlicht</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Altorientalische</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Erinnerungskulturen</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Eine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Untersuchung</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zum</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Interesse an und dem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Umgang</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mit</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Vergangenheit</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in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altmesopotamischen</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Gesellschaften</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des 3. bis 1.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Jts</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v. Chr.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basierend</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auf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Fallbeispielen</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aus</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Assur und Ur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ausgehend</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von der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materiellen</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Kultur. </a:t>
            </a:r>
            <a:r>
              <a:rPr lang="en-US" altLang="de-DE" sz="3400" dirty="0" err="1">
                <a:solidFill>
                  <a:schemeClr val="tx1">
                    <a:lumMod val="75000"/>
                    <a:lumOff val="25000"/>
                  </a:schemeClr>
                </a:solidFill>
                <a:ea typeface="Times New Roman" panose="02020603050405020304" pitchFamily="18" charset="0"/>
                <a:cs typeface="Arial" panose="020B0604020202020204" pitchFamily="34" charset="0"/>
              </a:rPr>
              <a:t>Habilitationsschrift</a:t>
            </a:r>
            <a:r>
              <a:rPr lang="en-US" altLang="de-DE" sz="3400" dirty="0">
                <a:solidFill>
                  <a:schemeClr val="tx1">
                    <a:lumMod val="75000"/>
                    <a:lumOff val="25000"/>
                  </a:schemeClr>
                </a:solidFill>
                <a:ea typeface="Times New Roman" panose="02020603050405020304" pitchFamily="18" charset="0"/>
                <a:cs typeface="Arial" panose="020B0604020202020204" pitchFamily="34" charset="0"/>
              </a:rPr>
              <a:t>. Mainz.</a:t>
            </a:r>
          </a:p>
          <a:p>
            <a:pPr marL="0" lvl="0" indent="0" eaLnBrk="0" fontAlgn="base" hangingPunct="0">
              <a:lnSpc>
                <a:spcPct val="100000"/>
              </a:lnSpc>
              <a:spcBef>
                <a:spcPct val="0"/>
              </a:spcBef>
              <a:spcAft>
                <a:spcPct val="0"/>
              </a:spcAft>
              <a:buClrTx/>
              <a:buSzTx/>
              <a:buNone/>
            </a:pPr>
            <a:endParaRPr lang="en-US" altLang="de-DE" sz="3400" dirty="0">
              <a:solidFill>
                <a:schemeClr val="tx1">
                  <a:lumMod val="75000"/>
                  <a:lumOff val="25000"/>
                </a:schemeClr>
              </a:solidFill>
              <a:cs typeface="Arial" panose="020B0604020202020204" pitchFamily="34" charset="0"/>
            </a:endParaRPr>
          </a:p>
          <a:p>
            <a:pPr marL="0" indent="0" eaLnBrk="0" fontAlgn="base" hangingPunct="0">
              <a:lnSpc>
                <a:spcPct val="100000"/>
              </a:lnSpc>
              <a:spcBef>
                <a:spcPct val="0"/>
              </a:spcBef>
              <a:spcAft>
                <a:spcPct val="0"/>
              </a:spcAft>
              <a:buClrTx/>
              <a:buSzTx/>
              <a:buNone/>
            </a:pPr>
            <a:r>
              <a:rPr lang="en-US" sz="3400" dirty="0">
                <a:solidFill>
                  <a:schemeClr val="tx1">
                    <a:lumMod val="75000"/>
                    <a:lumOff val="25000"/>
                  </a:schemeClr>
                </a:solidFill>
                <a:ea typeface="Calibri" panose="020F0502020204030204" pitchFamily="34" charset="0"/>
                <a:cs typeface="Arial" panose="020B0604020202020204" pitchFamily="34" charset="0"/>
              </a:rPr>
              <a:t>Smith, J. Z. (1982): Imagining religion. From Babylon to Jonestown. Chicago studies in the history of Judaism. </a:t>
            </a:r>
            <a:r>
              <a:rPr lang="de-DE" sz="3400" dirty="0">
                <a:solidFill>
                  <a:schemeClr val="tx1">
                    <a:lumMod val="75000"/>
                    <a:lumOff val="25000"/>
                  </a:schemeClr>
                </a:solidFill>
                <a:ea typeface="Calibri" panose="020F0502020204030204" pitchFamily="34" charset="0"/>
                <a:cs typeface="Arial" panose="020B0604020202020204" pitchFamily="34" charset="0"/>
              </a:rPr>
              <a:t>Chicago, Ill.</a:t>
            </a:r>
            <a:endParaRPr lang="en-US" altLang="de-DE" sz="3400" dirty="0">
              <a:solidFill>
                <a:schemeClr val="tx1">
                  <a:lumMod val="75000"/>
                  <a:lumOff val="25000"/>
                </a:schemeClr>
              </a:solidFill>
            </a:endParaRPr>
          </a:p>
          <a:p>
            <a:pPr>
              <a:buFont typeface="Wingdings" pitchFamily="2" charset="2"/>
              <a:buChar char="Ø"/>
            </a:pPr>
            <a:endParaRPr lang="de-DE" dirty="0"/>
          </a:p>
        </p:txBody>
      </p:sp>
    </p:spTree>
    <p:extLst>
      <p:ext uri="{BB962C8B-B14F-4D97-AF65-F5344CB8AC3E}">
        <p14:creationId xmlns:p14="http://schemas.microsoft.com/office/powerpoint/2010/main" val="1642563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76877C-47A1-1FE4-B0E3-B014C669F5FF}"/>
              </a:ext>
            </a:extLst>
          </p:cNvPr>
          <p:cNvSpPr>
            <a:spLocks noGrp="1"/>
          </p:cNvSpPr>
          <p:nvPr>
            <p:ph type="title"/>
          </p:nvPr>
        </p:nvSpPr>
        <p:spPr/>
        <p:txBody>
          <a:bodyPr/>
          <a:lstStyle/>
          <a:p>
            <a:r>
              <a:rPr lang="de-DE" sz="4400" b="1" dirty="0">
                <a:solidFill>
                  <a:schemeClr val="tx1">
                    <a:lumMod val="75000"/>
                    <a:lumOff val="25000"/>
                  </a:schemeClr>
                </a:solidFill>
              </a:rPr>
              <a:t>Die </a:t>
            </a:r>
            <a:r>
              <a:rPr lang="de-DE" sz="4400" b="1" dirty="0" err="1">
                <a:solidFill>
                  <a:schemeClr val="tx1">
                    <a:lumMod val="75000"/>
                    <a:lumOff val="25000"/>
                  </a:schemeClr>
                </a:solidFill>
              </a:rPr>
              <a:t>sargon</a:t>
            </a:r>
            <a:r>
              <a:rPr lang="de-DE" sz="4400" b="1" dirty="0">
                <a:solidFill>
                  <a:schemeClr val="tx1">
                    <a:lumMod val="75000"/>
                    <a:lumOff val="25000"/>
                  </a:schemeClr>
                </a:solidFill>
              </a:rPr>
              <a:t>-Stele</a:t>
            </a:r>
          </a:p>
        </p:txBody>
      </p:sp>
      <p:sp>
        <p:nvSpPr>
          <p:cNvPr id="4" name="Textplatzhalter 3">
            <a:extLst>
              <a:ext uri="{FF2B5EF4-FFF2-40B4-BE49-F238E27FC236}">
                <a16:creationId xmlns:a16="http://schemas.microsoft.com/office/drawing/2014/main" id="{BAF7AE71-2C26-22AB-4245-9E4ACFBDD715}"/>
              </a:ext>
            </a:extLst>
          </p:cNvPr>
          <p:cNvSpPr>
            <a:spLocks noGrp="1"/>
          </p:cNvSpPr>
          <p:nvPr>
            <p:ph type="body" sz="half" idx="2"/>
          </p:nvPr>
        </p:nvSpPr>
        <p:spPr/>
        <p:txBody>
          <a:bodyPr>
            <a:normAutofit/>
          </a:bodyPr>
          <a:lstStyle/>
          <a:p>
            <a:pPr marL="342900" indent="-342900">
              <a:buFont typeface="Wingdings" pitchFamily="2" charset="2"/>
              <a:buChar char="Ø"/>
            </a:pPr>
            <a:r>
              <a:rPr lang="de-DE" sz="2400" dirty="0">
                <a:solidFill>
                  <a:schemeClr val="tx1">
                    <a:lumMod val="75000"/>
                    <a:lumOff val="25000"/>
                  </a:schemeClr>
                </a:solidFill>
              </a:rPr>
              <a:t>90 x 66 x 47 cm</a:t>
            </a:r>
          </a:p>
          <a:p>
            <a:pPr marL="342900" indent="-342900">
              <a:buFont typeface="Wingdings" pitchFamily="2" charset="2"/>
              <a:buChar char="Ø"/>
            </a:pPr>
            <a:r>
              <a:rPr lang="de-DE" sz="2400" dirty="0">
                <a:solidFill>
                  <a:schemeClr val="tx1">
                    <a:lumMod val="75000"/>
                    <a:lumOff val="25000"/>
                  </a:schemeClr>
                </a:solidFill>
              </a:rPr>
              <a:t>Diorit</a:t>
            </a:r>
          </a:p>
          <a:p>
            <a:pPr marL="342900" indent="-342900">
              <a:buFont typeface="Wingdings" pitchFamily="2" charset="2"/>
              <a:buChar char="Ø"/>
            </a:pPr>
            <a:r>
              <a:rPr lang="de-DE" sz="2400" dirty="0">
                <a:solidFill>
                  <a:schemeClr val="tx1">
                    <a:lumMod val="75000"/>
                    <a:lumOff val="25000"/>
                  </a:schemeClr>
                </a:solidFill>
              </a:rPr>
              <a:t>in zwei Fragmenten gefunden</a:t>
            </a:r>
          </a:p>
          <a:p>
            <a:pPr marL="342900" indent="-342900">
              <a:buFont typeface="Wingdings" pitchFamily="2" charset="2"/>
              <a:buChar char="Ø"/>
            </a:pPr>
            <a:r>
              <a:rPr lang="de-DE" sz="2400" dirty="0">
                <a:solidFill>
                  <a:schemeClr val="tx1">
                    <a:lumMod val="75000"/>
                    <a:lumOff val="25000"/>
                  </a:schemeClr>
                </a:solidFill>
              </a:rPr>
              <a:t>Fundort: Susa Akropolis (zwischen 1906 und 1908)</a:t>
            </a:r>
          </a:p>
          <a:p>
            <a:pPr marL="342900" indent="-342900">
              <a:buFont typeface="Wingdings" pitchFamily="2" charset="2"/>
              <a:buChar char="Ø"/>
            </a:pPr>
            <a:r>
              <a:rPr lang="de-DE" sz="2400" dirty="0">
                <a:solidFill>
                  <a:schemeClr val="tx1">
                    <a:lumMod val="75000"/>
                    <a:lumOff val="25000"/>
                  </a:schemeClr>
                </a:solidFill>
              </a:rPr>
              <a:t>Ausgräber: J. de Morgan</a:t>
            </a:r>
          </a:p>
        </p:txBody>
      </p:sp>
      <p:sp>
        <p:nvSpPr>
          <p:cNvPr id="9" name="Textfeld 8">
            <a:extLst>
              <a:ext uri="{FF2B5EF4-FFF2-40B4-BE49-F238E27FC236}">
                <a16:creationId xmlns:a16="http://schemas.microsoft.com/office/drawing/2014/main" id="{94BF43AA-E425-512D-A890-E8905A3768A3}"/>
              </a:ext>
            </a:extLst>
          </p:cNvPr>
          <p:cNvSpPr txBox="1"/>
          <p:nvPr/>
        </p:nvSpPr>
        <p:spPr>
          <a:xfrm>
            <a:off x="7017498" y="6165273"/>
            <a:ext cx="4150374" cy="584775"/>
          </a:xfrm>
          <a:prstGeom prst="rect">
            <a:avLst/>
          </a:prstGeom>
          <a:noFill/>
        </p:spPr>
        <p:txBody>
          <a:bodyPr wrap="square" rtlCol="0">
            <a:spAutoFit/>
          </a:bodyPr>
          <a:lstStyle/>
          <a:p>
            <a:r>
              <a:rPr lang="de-DE" sz="1600" dirty="0">
                <a:solidFill>
                  <a:schemeClr val="tx1">
                    <a:lumMod val="75000"/>
                    <a:lumOff val="25000"/>
                  </a:schemeClr>
                </a:solidFill>
              </a:rPr>
              <a:t>Bild: Sargon-Stele Seite „c“; </a:t>
            </a:r>
            <a:r>
              <a:rPr lang="de-DE" sz="1600" dirty="0" err="1">
                <a:solidFill>
                  <a:schemeClr val="tx1">
                    <a:lumMod val="75000"/>
                    <a:lumOff val="25000"/>
                  </a:schemeClr>
                </a:solidFill>
              </a:rPr>
              <a:t>collections.louvre.fr</a:t>
            </a:r>
            <a:r>
              <a:rPr lang="de-DE" sz="1600" dirty="0">
                <a:solidFill>
                  <a:schemeClr val="tx1">
                    <a:lumMod val="75000"/>
                    <a:lumOff val="25000"/>
                  </a:schemeClr>
                </a:solidFill>
              </a:rPr>
              <a:t> (08.06.25)</a:t>
            </a:r>
          </a:p>
        </p:txBody>
      </p:sp>
      <p:pic>
        <p:nvPicPr>
          <p:cNvPr id="13" name="Inhaltsplatzhalter 12" descr="Ein Bild, das Artefakt, Statue, Museum, Skulptur enthält.&#10;&#10;KI-generierte Inhalte können fehlerhaft sein.">
            <a:extLst>
              <a:ext uri="{FF2B5EF4-FFF2-40B4-BE49-F238E27FC236}">
                <a16:creationId xmlns:a16="http://schemas.microsoft.com/office/drawing/2014/main" id="{08157B61-138A-5C95-C1D1-A364DB96A25C}"/>
              </a:ext>
            </a:extLst>
          </p:cNvPr>
          <p:cNvPicPr>
            <a:picLocks noGrp="1" noChangeAspect="1"/>
          </p:cNvPicPr>
          <p:nvPr>
            <p:ph idx="1"/>
          </p:nvPr>
        </p:nvPicPr>
        <p:blipFill>
          <a:blip r:embed="rId2"/>
          <a:stretch>
            <a:fillRect/>
          </a:stretch>
        </p:blipFill>
        <p:spPr>
          <a:xfrm>
            <a:off x="7017498" y="831832"/>
            <a:ext cx="4150374" cy="5187968"/>
          </a:xfrm>
        </p:spPr>
      </p:pic>
    </p:spTree>
    <p:extLst>
      <p:ext uri="{BB962C8B-B14F-4D97-AF65-F5344CB8AC3E}">
        <p14:creationId xmlns:p14="http://schemas.microsoft.com/office/powerpoint/2010/main" val="1904597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Artefakt, Statue, Steinschnitt, Kalkstein enthält.&#10;&#10;KI-generierte Inhalte können fehlerhaft sein.">
            <a:extLst>
              <a:ext uri="{FF2B5EF4-FFF2-40B4-BE49-F238E27FC236}">
                <a16:creationId xmlns:a16="http://schemas.microsoft.com/office/drawing/2014/main" id="{AEE55CC3-144E-CC6F-40C4-11EFF42EFB36}"/>
              </a:ext>
            </a:extLst>
          </p:cNvPr>
          <p:cNvPicPr>
            <a:picLocks noChangeAspect="1"/>
          </p:cNvPicPr>
          <p:nvPr/>
        </p:nvPicPr>
        <p:blipFill>
          <a:blip r:embed="rId2"/>
          <a:srcRect r="3512"/>
          <a:stretch>
            <a:fillRect/>
          </a:stretch>
        </p:blipFill>
        <p:spPr>
          <a:xfrm>
            <a:off x="-239799" y="0"/>
            <a:ext cx="4396163" cy="3657600"/>
          </a:xfrm>
          <a:prstGeom prst="rect">
            <a:avLst/>
          </a:prstGeom>
        </p:spPr>
      </p:pic>
      <p:pic>
        <p:nvPicPr>
          <p:cNvPr id="5" name="Grafik 4" descr="Ein Bild, das Artefakt, Statue, Schwarzweiß, Stein enthält.&#10;&#10;KI-generierte Inhalte können fehlerhaft sein.">
            <a:extLst>
              <a:ext uri="{FF2B5EF4-FFF2-40B4-BE49-F238E27FC236}">
                <a16:creationId xmlns:a16="http://schemas.microsoft.com/office/drawing/2014/main" id="{80D8EF13-EE4E-8C66-49F5-E805E60833CF}"/>
              </a:ext>
            </a:extLst>
          </p:cNvPr>
          <p:cNvPicPr>
            <a:picLocks noChangeAspect="1"/>
          </p:cNvPicPr>
          <p:nvPr/>
        </p:nvPicPr>
        <p:blipFill>
          <a:blip r:embed="rId3"/>
          <a:stretch>
            <a:fillRect/>
          </a:stretch>
        </p:blipFill>
        <p:spPr>
          <a:xfrm>
            <a:off x="4156364" y="0"/>
            <a:ext cx="4076582" cy="3657600"/>
          </a:xfrm>
          <a:prstGeom prst="rect">
            <a:avLst/>
          </a:prstGeom>
        </p:spPr>
      </p:pic>
      <p:pic>
        <p:nvPicPr>
          <p:cNvPr id="7" name="Grafik 6" descr="Ein Bild, das Kalkstein, Artefakt, Stein, Gebäude enthält.&#10;&#10;KI-generierte Inhalte können fehlerhaft sein.">
            <a:extLst>
              <a:ext uri="{FF2B5EF4-FFF2-40B4-BE49-F238E27FC236}">
                <a16:creationId xmlns:a16="http://schemas.microsoft.com/office/drawing/2014/main" id="{319DF7BE-1A3F-BC31-7742-5764F0C5CCDE}"/>
              </a:ext>
            </a:extLst>
          </p:cNvPr>
          <p:cNvPicPr>
            <a:picLocks noChangeAspect="1"/>
          </p:cNvPicPr>
          <p:nvPr/>
        </p:nvPicPr>
        <p:blipFill>
          <a:blip r:embed="rId4"/>
          <a:srcRect l="4800"/>
          <a:stretch>
            <a:fillRect/>
          </a:stretch>
        </p:blipFill>
        <p:spPr>
          <a:xfrm>
            <a:off x="8232946" y="-3978"/>
            <a:ext cx="4178410" cy="3657600"/>
          </a:xfrm>
          <a:prstGeom prst="rect">
            <a:avLst/>
          </a:prstGeom>
        </p:spPr>
      </p:pic>
      <p:sp>
        <p:nvSpPr>
          <p:cNvPr id="8" name="Textfeld 7">
            <a:extLst>
              <a:ext uri="{FF2B5EF4-FFF2-40B4-BE49-F238E27FC236}">
                <a16:creationId xmlns:a16="http://schemas.microsoft.com/office/drawing/2014/main" id="{EE50DC51-EC61-1FB3-845C-66ACD169690C}"/>
              </a:ext>
            </a:extLst>
          </p:cNvPr>
          <p:cNvSpPr txBox="1"/>
          <p:nvPr/>
        </p:nvSpPr>
        <p:spPr>
          <a:xfrm>
            <a:off x="9645397" y="3079201"/>
            <a:ext cx="2765959" cy="523220"/>
          </a:xfrm>
          <a:prstGeom prst="rect">
            <a:avLst/>
          </a:prstGeom>
          <a:noFill/>
        </p:spPr>
        <p:txBody>
          <a:bodyPr wrap="square" rtlCol="0">
            <a:spAutoFit/>
          </a:bodyPr>
          <a:lstStyle/>
          <a:p>
            <a:r>
              <a:rPr lang="de-DE" sz="1400" dirty="0">
                <a:solidFill>
                  <a:schemeClr val="bg1">
                    <a:lumMod val="85000"/>
                  </a:schemeClr>
                </a:solidFill>
              </a:rPr>
              <a:t>Bilder: Sargon-Stele Seiten </a:t>
            </a:r>
            <a:r>
              <a:rPr lang="de-DE" sz="1400" dirty="0" err="1">
                <a:solidFill>
                  <a:schemeClr val="bg1">
                    <a:lumMod val="85000"/>
                  </a:schemeClr>
                </a:solidFill>
              </a:rPr>
              <a:t>c,b,a</a:t>
            </a:r>
            <a:r>
              <a:rPr lang="de-DE" sz="1400" dirty="0">
                <a:solidFill>
                  <a:schemeClr val="bg1">
                    <a:lumMod val="85000"/>
                  </a:schemeClr>
                </a:solidFill>
              </a:rPr>
              <a:t>; </a:t>
            </a:r>
            <a:r>
              <a:rPr lang="de-DE" sz="1400" dirty="0" err="1">
                <a:solidFill>
                  <a:schemeClr val="bg1">
                    <a:lumMod val="85000"/>
                  </a:schemeClr>
                </a:solidFill>
              </a:rPr>
              <a:t>collections.louvre.fr</a:t>
            </a:r>
            <a:r>
              <a:rPr lang="de-DE" sz="1400" dirty="0">
                <a:solidFill>
                  <a:schemeClr val="bg1">
                    <a:lumMod val="85000"/>
                  </a:schemeClr>
                </a:solidFill>
              </a:rPr>
              <a:t> (08.06.25)</a:t>
            </a:r>
          </a:p>
        </p:txBody>
      </p:sp>
      <p:pic>
        <p:nvPicPr>
          <p:cNvPr id="10" name="Grafik 9" descr="Ein Bild, das Entwurf, Lineart, Darstellung, Strichzeichnung enthält.&#10;&#10;KI-generierte Inhalte können fehlerhaft sein.">
            <a:extLst>
              <a:ext uri="{FF2B5EF4-FFF2-40B4-BE49-F238E27FC236}">
                <a16:creationId xmlns:a16="http://schemas.microsoft.com/office/drawing/2014/main" id="{35F7D8DE-6A62-61FD-56C7-3D5BE7CE4E68}"/>
              </a:ext>
            </a:extLst>
          </p:cNvPr>
          <p:cNvPicPr>
            <a:picLocks noChangeAspect="1"/>
          </p:cNvPicPr>
          <p:nvPr/>
        </p:nvPicPr>
        <p:blipFill>
          <a:blip r:embed="rId5"/>
          <a:stretch>
            <a:fillRect/>
          </a:stretch>
        </p:blipFill>
        <p:spPr>
          <a:xfrm>
            <a:off x="1211009" y="3657600"/>
            <a:ext cx="6145756" cy="3222167"/>
          </a:xfrm>
          <a:prstGeom prst="rect">
            <a:avLst/>
          </a:prstGeom>
        </p:spPr>
      </p:pic>
      <p:pic>
        <p:nvPicPr>
          <p:cNvPr id="12" name="Grafik 11" descr="Ein Bild, das Entwurf, Zeichnung, Lineart, Darstellung enthält.&#10;&#10;KI-generierte Inhalte können fehlerhaft sein.">
            <a:extLst>
              <a:ext uri="{FF2B5EF4-FFF2-40B4-BE49-F238E27FC236}">
                <a16:creationId xmlns:a16="http://schemas.microsoft.com/office/drawing/2014/main" id="{F3A1C8A1-93C3-FD3B-C2FC-7CF4FE85CF7C}"/>
              </a:ext>
            </a:extLst>
          </p:cNvPr>
          <p:cNvPicPr>
            <a:picLocks noChangeAspect="1"/>
          </p:cNvPicPr>
          <p:nvPr/>
        </p:nvPicPr>
        <p:blipFill>
          <a:blip r:embed="rId6"/>
          <a:stretch>
            <a:fillRect/>
          </a:stretch>
        </p:blipFill>
        <p:spPr>
          <a:xfrm>
            <a:off x="7592291" y="3653622"/>
            <a:ext cx="5175540" cy="3230123"/>
          </a:xfrm>
          <a:prstGeom prst="rect">
            <a:avLst/>
          </a:prstGeom>
        </p:spPr>
      </p:pic>
      <p:sp>
        <p:nvSpPr>
          <p:cNvPr id="13" name="Textfeld 12">
            <a:extLst>
              <a:ext uri="{FF2B5EF4-FFF2-40B4-BE49-F238E27FC236}">
                <a16:creationId xmlns:a16="http://schemas.microsoft.com/office/drawing/2014/main" id="{953A162C-D3E2-5A29-D339-F0DA40FCDA38}"/>
              </a:ext>
            </a:extLst>
          </p:cNvPr>
          <p:cNvSpPr txBox="1"/>
          <p:nvPr/>
        </p:nvSpPr>
        <p:spPr>
          <a:xfrm>
            <a:off x="9927985" y="6119336"/>
            <a:ext cx="2483371" cy="738664"/>
          </a:xfrm>
          <a:prstGeom prst="rect">
            <a:avLst/>
          </a:prstGeom>
          <a:noFill/>
        </p:spPr>
        <p:txBody>
          <a:bodyPr wrap="square" rtlCol="0">
            <a:spAutoFit/>
          </a:bodyPr>
          <a:lstStyle/>
          <a:p>
            <a:r>
              <a:rPr lang="de-DE" sz="1400" dirty="0">
                <a:solidFill>
                  <a:schemeClr val="tx1">
                    <a:lumMod val="75000"/>
                    <a:lumOff val="25000"/>
                  </a:schemeClr>
                </a:solidFill>
              </a:rPr>
              <a:t>Bilder: Umzeichnung der Sargon-Stele Seiten </a:t>
            </a:r>
            <a:r>
              <a:rPr lang="de-DE" sz="1400" dirty="0" err="1">
                <a:solidFill>
                  <a:schemeClr val="tx1">
                    <a:lumMod val="75000"/>
                    <a:lumOff val="25000"/>
                  </a:schemeClr>
                </a:solidFill>
              </a:rPr>
              <a:t>c,b,a</a:t>
            </a:r>
            <a:r>
              <a:rPr lang="de-DE" sz="1400" dirty="0">
                <a:solidFill>
                  <a:schemeClr val="tx1">
                    <a:lumMod val="75000"/>
                    <a:lumOff val="25000"/>
                  </a:schemeClr>
                </a:solidFill>
              </a:rPr>
              <a:t>; </a:t>
            </a:r>
            <a:r>
              <a:rPr lang="de-DE" sz="1400" dirty="0" err="1">
                <a:solidFill>
                  <a:schemeClr val="tx1">
                    <a:lumMod val="75000"/>
                    <a:lumOff val="25000"/>
                  </a:schemeClr>
                </a:solidFill>
              </a:rPr>
              <a:t>Nassouhi</a:t>
            </a:r>
            <a:r>
              <a:rPr lang="de-DE" sz="1400" dirty="0">
                <a:solidFill>
                  <a:schemeClr val="tx1">
                    <a:lumMod val="75000"/>
                    <a:lumOff val="25000"/>
                  </a:schemeClr>
                </a:solidFill>
              </a:rPr>
              <a:t> 1924, S. 66 (Fig1)</a:t>
            </a:r>
          </a:p>
        </p:txBody>
      </p:sp>
    </p:spTree>
    <p:extLst>
      <p:ext uri="{BB962C8B-B14F-4D97-AF65-F5344CB8AC3E}">
        <p14:creationId xmlns:p14="http://schemas.microsoft.com/office/powerpoint/2010/main" val="1151337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DD8546-D676-39D0-224D-63798C0C17D3}"/>
              </a:ext>
            </a:extLst>
          </p:cNvPr>
          <p:cNvSpPr>
            <a:spLocks noGrp="1"/>
          </p:cNvSpPr>
          <p:nvPr>
            <p:ph type="title"/>
          </p:nvPr>
        </p:nvSpPr>
        <p:spPr/>
        <p:txBody>
          <a:bodyPr>
            <a:normAutofit/>
          </a:bodyPr>
          <a:lstStyle/>
          <a:p>
            <a:r>
              <a:rPr lang="de-DE" sz="4400" b="1" dirty="0">
                <a:solidFill>
                  <a:schemeClr val="tx1">
                    <a:lumMod val="75000"/>
                    <a:lumOff val="25000"/>
                  </a:schemeClr>
                </a:solidFill>
              </a:rPr>
              <a:t>Die Inschriften</a:t>
            </a:r>
          </a:p>
        </p:txBody>
      </p:sp>
      <p:sp>
        <p:nvSpPr>
          <p:cNvPr id="3" name="Inhaltsplatzhalter 2">
            <a:extLst>
              <a:ext uri="{FF2B5EF4-FFF2-40B4-BE49-F238E27FC236}">
                <a16:creationId xmlns:a16="http://schemas.microsoft.com/office/drawing/2014/main" id="{E24095C2-8F0F-96F6-6C52-C35FE154F260}"/>
              </a:ext>
            </a:extLst>
          </p:cNvPr>
          <p:cNvSpPr>
            <a:spLocks noGrp="1"/>
          </p:cNvSpPr>
          <p:nvPr>
            <p:ph sz="half" idx="1"/>
          </p:nvPr>
        </p:nvSpPr>
        <p:spPr>
          <a:xfrm>
            <a:off x="1129284" y="2011680"/>
            <a:ext cx="4966716" cy="4846320"/>
          </a:xfrm>
        </p:spPr>
        <p:txBody>
          <a:bodyPr>
            <a:normAutofit lnSpcReduction="10000"/>
          </a:bodyPr>
          <a:lstStyle/>
          <a:p>
            <a:pPr marL="0" indent="0">
              <a:spcBef>
                <a:spcPts val="0"/>
              </a:spcBef>
              <a:buNone/>
            </a:pPr>
            <a:r>
              <a:rPr lang="de-DE" u="sng" dirty="0">
                <a:solidFill>
                  <a:schemeClr val="tx1">
                    <a:lumMod val="75000"/>
                    <a:lumOff val="25000"/>
                  </a:schemeClr>
                </a:solidFill>
              </a:rPr>
              <a:t>Seite c</a:t>
            </a:r>
          </a:p>
          <a:p>
            <a:pPr marL="457200" indent="-457200">
              <a:spcBef>
                <a:spcPts val="0"/>
              </a:spcBef>
              <a:buFont typeface="+mj-lt"/>
              <a:buAutoNum type="arabicParenR"/>
            </a:pPr>
            <a:r>
              <a:rPr lang="de-DE" dirty="0" err="1">
                <a:solidFill>
                  <a:schemeClr val="tx1">
                    <a:lumMod val="75000"/>
                    <a:lumOff val="25000"/>
                  </a:schemeClr>
                </a:solidFill>
              </a:rPr>
              <a:t>śar</a:t>
            </a:r>
            <a:r>
              <a:rPr lang="de-DE" dirty="0">
                <a:solidFill>
                  <a:schemeClr val="tx1">
                    <a:lumMod val="75000"/>
                    <a:lumOff val="25000"/>
                  </a:schemeClr>
                </a:solidFill>
              </a:rPr>
              <a:t>-</a:t>
            </a:r>
            <a:r>
              <a:rPr lang="de-DE" dirty="0" err="1">
                <a:solidFill>
                  <a:schemeClr val="tx1">
                    <a:lumMod val="75000"/>
                    <a:lumOff val="25000"/>
                  </a:schemeClr>
                </a:solidFill>
              </a:rPr>
              <a:t>ru</a:t>
            </a:r>
            <a:r>
              <a:rPr lang="de-DE" dirty="0">
                <a:solidFill>
                  <a:schemeClr val="tx1">
                    <a:lumMod val="75000"/>
                    <a:lumOff val="25000"/>
                  </a:schemeClr>
                </a:solidFill>
              </a:rPr>
              <a:t>-GI</a:t>
            </a:r>
          </a:p>
          <a:p>
            <a:pPr marL="457200" indent="-457200">
              <a:spcBef>
                <a:spcPts val="0"/>
              </a:spcBef>
              <a:buFont typeface="+mj-lt"/>
              <a:buAutoNum type="arabicParenR"/>
            </a:pPr>
            <a:r>
              <a:rPr lang="de-DE" dirty="0">
                <a:solidFill>
                  <a:schemeClr val="tx1">
                    <a:lumMod val="75000"/>
                    <a:lumOff val="25000"/>
                  </a:schemeClr>
                </a:solidFill>
              </a:rPr>
              <a:t>LUGAL</a:t>
            </a:r>
          </a:p>
          <a:p>
            <a:pPr marL="0" indent="0">
              <a:spcBef>
                <a:spcPts val="0"/>
              </a:spcBef>
              <a:buNone/>
            </a:pPr>
            <a:endParaRPr lang="de-DE" dirty="0">
              <a:solidFill>
                <a:schemeClr val="tx1">
                  <a:lumMod val="75000"/>
                  <a:lumOff val="25000"/>
                </a:schemeClr>
              </a:solidFill>
            </a:endParaRPr>
          </a:p>
          <a:p>
            <a:pPr marL="0" indent="0">
              <a:spcBef>
                <a:spcPts val="0"/>
              </a:spcBef>
              <a:buNone/>
            </a:pPr>
            <a:r>
              <a:rPr lang="de-DE" u="sng" dirty="0">
                <a:solidFill>
                  <a:schemeClr val="tx1">
                    <a:lumMod val="75000"/>
                    <a:lumOff val="25000"/>
                  </a:schemeClr>
                </a:solidFill>
              </a:rPr>
              <a:t>Seite a</a:t>
            </a:r>
          </a:p>
          <a:p>
            <a:pPr marL="457200" indent="-457200">
              <a:spcBef>
                <a:spcPts val="0"/>
              </a:spcBef>
              <a:buFont typeface="+mj-lt"/>
              <a:buAutoNum type="arabicParenR"/>
            </a:pPr>
            <a:r>
              <a:rPr lang="de-DE" dirty="0">
                <a:solidFill>
                  <a:schemeClr val="tx1">
                    <a:lumMod val="75000"/>
                    <a:lumOff val="25000"/>
                  </a:schemeClr>
                </a:solidFill>
              </a:rPr>
              <a:t>[…]. ⸤KI⸥</a:t>
            </a:r>
          </a:p>
          <a:p>
            <a:pPr marL="457200" indent="-457200">
              <a:spcBef>
                <a:spcPts val="0"/>
              </a:spcBef>
              <a:buFont typeface="+mj-lt"/>
              <a:buAutoNum type="arabicParenR"/>
            </a:pPr>
            <a:r>
              <a:rPr lang="de-DE" dirty="0">
                <a:solidFill>
                  <a:schemeClr val="tx1">
                    <a:lumMod val="75000"/>
                    <a:lumOff val="25000"/>
                  </a:schemeClr>
                </a:solidFill>
              </a:rPr>
              <a:t>[in R]EC169</a:t>
            </a:r>
          </a:p>
          <a:p>
            <a:pPr marL="457200" indent="-457200">
              <a:spcBef>
                <a:spcPts val="0"/>
              </a:spcBef>
              <a:buFont typeface="+mj-lt"/>
              <a:buAutoNum type="arabicParenR"/>
            </a:pPr>
            <a:r>
              <a:rPr lang="de-DE" dirty="0">
                <a:solidFill>
                  <a:schemeClr val="tx1">
                    <a:lumMod val="75000"/>
                    <a:lumOff val="25000"/>
                  </a:schemeClr>
                </a:solidFill>
              </a:rPr>
              <a:t>[SAG.G]IŠ.RA-</a:t>
            </a:r>
            <a:r>
              <a:rPr lang="de-DE" dirty="0" err="1">
                <a:solidFill>
                  <a:schemeClr val="tx1">
                    <a:lumMod val="75000"/>
                    <a:lumOff val="25000"/>
                  </a:schemeClr>
                </a:solidFill>
              </a:rPr>
              <a:t>ni</a:t>
            </a:r>
            <a:endParaRPr lang="de-DE" dirty="0">
              <a:solidFill>
                <a:schemeClr val="tx1">
                  <a:lumMod val="75000"/>
                  <a:lumOff val="25000"/>
                </a:schemeClr>
              </a:solidFill>
            </a:endParaRPr>
          </a:p>
          <a:p>
            <a:pPr marL="457200" indent="-457200">
              <a:spcBef>
                <a:spcPts val="0"/>
              </a:spcBef>
              <a:buFont typeface="+mj-lt"/>
              <a:buAutoNum type="arabicParenR"/>
            </a:pPr>
            <a:r>
              <a:rPr lang="de-DE" dirty="0">
                <a:solidFill>
                  <a:schemeClr val="tx1">
                    <a:lumMod val="75000"/>
                    <a:lumOff val="25000"/>
                  </a:schemeClr>
                </a:solidFill>
              </a:rPr>
              <a:t>[…]</a:t>
            </a:r>
          </a:p>
          <a:p>
            <a:pPr marL="0" indent="0">
              <a:spcBef>
                <a:spcPts val="0"/>
              </a:spcBef>
              <a:buNone/>
            </a:pPr>
            <a:endParaRPr lang="de-DE" dirty="0">
              <a:solidFill>
                <a:schemeClr val="tx1">
                  <a:lumMod val="75000"/>
                  <a:lumOff val="25000"/>
                </a:schemeClr>
              </a:solidFill>
            </a:endParaRPr>
          </a:p>
          <a:p>
            <a:pPr marL="457200" indent="-457200">
              <a:spcBef>
                <a:spcPts val="0"/>
              </a:spcBef>
              <a:buFont typeface="+mj-lt"/>
              <a:buAutoNum type="arabicParenR"/>
            </a:pPr>
            <a:r>
              <a:rPr lang="de-DE" dirty="0">
                <a:solidFill>
                  <a:schemeClr val="tx1">
                    <a:lumMod val="75000"/>
                    <a:lumOff val="25000"/>
                  </a:schemeClr>
                </a:solidFill>
              </a:rPr>
              <a:t>[SUḪUŠ-</a:t>
            </a:r>
            <a:r>
              <a:rPr lang="de-DE" dirty="0" err="1">
                <a:solidFill>
                  <a:schemeClr val="tx1">
                    <a:lumMod val="75000"/>
                    <a:lumOff val="25000"/>
                  </a:schemeClr>
                </a:solidFill>
              </a:rPr>
              <a:t>śu</a:t>
            </a:r>
            <a:r>
              <a:rPr lang="de-DE" dirty="0">
                <a:solidFill>
                  <a:schemeClr val="tx1">
                    <a:lumMod val="75000"/>
                    <a:lumOff val="25000"/>
                  </a:schemeClr>
                </a:solidFill>
              </a:rPr>
              <a:t>]</a:t>
            </a:r>
          </a:p>
          <a:p>
            <a:pPr marL="457200" indent="-457200">
              <a:spcBef>
                <a:spcPts val="0"/>
              </a:spcBef>
              <a:buFont typeface="+mj-lt"/>
              <a:buAutoNum type="arabicParenR"/>
            </a:pPr>
            <a:r>
              <a:rPr lang="de-DE" dirty="0">
                <a:solidFill>
                  <a:schemeClr val="tx1">
                    <a:lumMod val="75000"/>
                    <a:lumOff val="25000"/>
                  </a:schemeClr>
                </a:solidFill>
              </a:rPr>
              <a:t>[li-</a:t>
            </a:r>
            <a:r>
              <a:rPr lang="de-DE" dirty="0" err="1">
                <a:solidFill>
                  <a:schemeClr val="tx1">
                    <a:lumMod val="75000"/>
                    <a:lumOff val="25000"/>
                  </a:schemeClr>
                </a:solidFill>
              </a:rPr>
              <a:t>sú</a:t>
            </a:r>
            <a:r>
              <a:rPr lang="de-DE" dirty="0">
                <a:solidFill>
                  <a:schemeClr val="tx1">
                    <a:lumMod val="75000"/>
                    <a:lumOff val="25000"/>
                  </a:schemeClr>
                </a:solidFill>
              </a:rPr>
              <a:t>]- ⸤</a:t>
            </a:r>
            <a:r>
              <a:rPr lang="de-DE" dirty="0" err="1">
                <a:solidFill>
                  <a:schemeClr val="tx1">
                    <a:lumMod val="75000"/>
                    <a:lumOff val="25000"/>
                  </a:schemeClr>
                </a:solidFill>
              </a:rPr>
              <a:t>ḫa</a:t>
            </a:r>
            <a:r>
              <a:rPr lang="de-DE" dirty="0">
                <a:solidFill>
                  <a:schemeClr val="tx1">
                    <a:lumMod val="75000"/>
                    <a:lumOff val="25000"/>
                  </a:schemeClr>
                </a:solidFill>
              </a:rPr>
              <a:t>⸥</a:t>
            </a:r>
          </a:p>
          <a:p>
            <a:pPr marL="457200" indent="-457200">
              <a:spcBef>
                <a:spcPts val="0"/>
              </a:spcBef>
              <a:buFont typeface="+mj-lt"/>
              <a:buAutoNum type="arabicParenR"/>
            </a:pPr>
            <a:r>
              <a:rPr lang="de-DE" dirty="0" err="1">
                <a:solidFill>
                  <a:schemeClr val="tx1">
                    <a:lumMod val="75000"/>
                    <a:lumOff val="25000"/>
                  </a:schemeClr>
                </a:solidFill>
              </a:rPr>
              <a:t>ù</a:t>
            </a:r>
            <a:endParaRPr lang="de-DE" dirty="0">
              <a:solidFill>
                <a:schemeClr val="tx1">
                  <a:lumMod val="75000"/>
                  <a:lumOff val="25000"/>
                </a:schemeClr>
              </a:solidFill>
            </a:endParaRPr>
          </a:p>
          <a:p>
            <a:pPr marL="457200" indent="-457200">
              <a:spcBef>
                <a:spcPts val="0"/>
              </a:spcBef>
              <a:buFont typeface="+mj-lt"/>
              <a:buAutoNum type="arabicParenR"/>
            </a:pPr>
            <a:r>
              <a:rPr lang="de-DE" dirty="0">
                <a:solidFill>
                  <a:schemeClr val="tx1">
                    <a:lumMod val="75000"/>
                    <a:lumOff val="25000"/>
                  </a:schemeClr>
                </a:solidFill>
              </a:rPr>
              <a:t>ŠE.NUMUN-</a:t>
            </a:r>
            <a:r>
              <a:rPr lang="de-DE" dirty="0" err="1">
                <a:solidFill>
                  <a:schemeClr val="tx1">
                    <a:lumMod val="75000"/>
                    <a:lumOff val="25000"/>
                  </a:schemeClr>
                </a:solidFill>
              </a:rPr>
              <a:t>śú</a:t>
            </a:r>
            <a:endParaRPr lang="de-DE" dirty="0">
              <a:solidFill>
                <a:schemeClr val="tx1">
                  <a:lumMod val="75000"/>
                  <a:lumOff val="25000"/>
                </a:schemeClr>
              </a:solidFill>
            </a:endParaRPr>
          </a:p>
          <a:p>
            <a:pPr marL="457200" indent="-457200">
              <a:spcBef>
                <a:spcPts val="0"/>
              </a:spcBef>
              <a:buFont typeface="+mj-lt"/>
              <a:buAutoNum type="arabicParenR"/>
            </a:pPr>
            <a:r>
              <a:rPr lang="de-DE" dirty="0">
                <a:solidFill>
                  <a:schemeClr val="tx1">
                    <a:lumMod val="75000"/>
                    <a:lumOff val="25000"/>
                  </a:schemeClr>
                </a:solidFill>
              </a:rPr>
              <a:t>li-</a:t>
            </a:r>
            <a:r>
              <a:rPr lang="de-DE" dirty="0" err="1">
                <a:solidFill>
                  <a:schemeClr val="tx1">
                    <a:lumMod val="75000"/>
                    <a:lumOff val="25000"/>
                  </a:schemeClr>
                </a:solidFill>
              </a:rPr>
              <a:t>íl</a:t>
            </a:r>
            <a:r>
              <a:rPr lang="de-DE" dirty="0">
                <a:solidFill>
                  <a:schemeClr val="tx1">
                    <a:lumMod val="75000"/>
                    <a:lumOff val="25000"/>
                  </a:schemeClr>
                </a:solidFill>
              </a:rPr>
              <a:t>-</a:t>
            </a:r>
            <a:r>
              <a:rPr lang="de-DE" dirty="0" err="1">
                <a:solidFill>
                  <a:schemeClr val="tx1">
                    <a:lumMod val="75000"/>
                    <a:lumOff val="25000"/>
                  </a:schemeClr>
                </a:solidFill>
              </a:rPr>
              <a:t>qù-tá</a:t>
            </a:r>
            <a:endParaRPr lang="de-DE" dirty="0">
              <a:solidFill>
                <a:schemeClr val="tx1">
                  <a:lumMod val="75000"/>
                  <a:lumOff val="25000"/>
                </a:schemeClr>
              </a:solidFill>
            </a:endParaRPr>
          </a:p>
        </p:txBody>
      </p:sp>
      <p:sp>
        <p:nvSpPr>
          <p:cNvPr id="4" name="Inhaltsplatzhalter 3">
            <a:extLst>
              <a:ext uri="{FF2B5EF4-FFF2-40B4-BE49-F238E27FC236}">
                <a16:creationId xmlns:a16="http://schemas.microsoft.com/office/drawing/2014/main" id="{3834DB6A-253E-F2CD-BA9A-F03090278879}"/>
              </a:ext>
            </a:extLst>
          </p:cNvPr>
          <p:cNvSpPr>
            <a:spLocks noGrp="1"/>
          </p:cNvSpPr>
          <p:nvPr>
            <p:ph sz="half" idx="2"/>
          </p:nvPr>
        </p:nvSpPr>
        <p:spPr>
          <a:xfrm>
            <a:off x="6307838" y="2011680"/>
            <a:ext cx="4754880" cy="4023360"/>
          </a:xfrm>
        </p:spPr>
        <p:txBody>
          <a:bodyPr>
            <a:normAutofit lnSpcReduction="10000"/>
          </a:bodyPr>
          <a:lstStyle/>
          <a:p>
            <a:pPr>
              <a:spcBef>
                <a:spcPts val="0"/>
              </a:spcBef>
            </a:pPr>
            <a:r>
              <a:rPr lang="de-DE" u="sng" dirty="0">
                <a:solidFill>
                  <a:schemeClr val="tx1">
                    <a:lumMod val="75000"/>
                    <a:lumOff val="25000"/>
                  </a:schemeClr>
                </a:solidFill>
              </a:rPr>
              <a:t>Übersetzung nach RIME</a:t>
            </a:r>
          </a:p>
          <a:p>
            <a:pPr marL="0" indent="0">
              <a:spcBef>
                <a:spcPts val="0"/>
              </a:spcBef>
              <a:buNone/>
            </a:pPr>
            <a:r>
              <a:rPr lang="de-DE" dirty="0">
                <a:solidFill>
                  <a:schemeClr val="tx1">
                    <a:lumMod val="75000"/>
                    <a:lumOff val="25000"/>
                  </a:schemeClr>
                </a:solidFill>
              </a:rPr>
              <a:t>Sargon</a:t>
            </a:r>
          </a:p>
          <a:p>
            <a:pPr marL="0" indent="0">
              <a:spcBef>
                <a:spcPts val="0"/>
              </a:spcBef>
              <a:buNone/>
            </a:pPr>
            <a:r>
              <a:rPr lang="de-DE" dirty="0" err="1">
                <a:solidFill>
                  <a:schemeClr val="tx1">
                    <a:lumMod val="75000"/>
                    <a:lumOff val="25000"/>
                  </a:schemeClr>
                </a:solidFill>
              </a:rPr>
              <a:t>the</a:t>
            </a:r>
            <a:r>
              <a:rPr lang="de-DE" dirty="0">
                <a:solidFill>
                  <a:schemeClr val="tx1">
                    <a:lumMod val="75000"/>
                    <a:lumOff val="25000"/>
                  </a:schemeClr>
                </a:solidFill>
              </a:rPr>
              <a:t> </a:t>
            </a:r>
            <a:r>
              <a:rPr lang="de-DE" dirty="0" err="1">
                <a:solidFill>
                  <a:schemeClr val="tx1">
                    <a:lumMod val="75000"/>
                    <a:lumOff val="25000"/>
                  </a:schemeClr>
                </a:solidFill>
              </a:rPr>
              <a:t>king</a:t>
            </a:r>
            <a:endParaRPr lang="de-DE" dirty="0">
              <a:solidFill>
                <a:schemeClr val="tx1">
                  <a:lumMod val="75000"/>
                  <a:lumOff val="25000"/>
                </a:schemeClr>
              </a:solidFill>
            </a:endParaRPr>
          </a:p>
          <a:p>
            <a:pPr marL="0" indent="0">
              <a:spcBef>
                <a:spcPts val="0"/>
              </a:spcBef>
              <a:buNone/>
            </a:pPr>
            <a:endParaRPr lang="de-DE" dirty="0">
              <a:solidFill>
                <a:schemeClr val="tx1">
                  <a:lumMod val="75000"/>
                  <a:lumOff val="25000"/>
                </a:schemeClr>
              </a:solidFill>
            </a:endParaRPr>
          </a:p>
          <a:p>
            <a:pPr marL="0" indent="0">
              <a:spcBef>
                <a:spcPts val="0"/>
              </a:spcBef>
              <a:buNone/>
            </a:pPr>
            <a:r>
              <a:rPr lang="de-DE" u="sng" dirty="0">
                <a:solidFill>
                  <a:schemeClr val="tx1">
                    <a:lumMod val="75000"/>
                    <a:lumOff val="25000"/>
                  </a:schemeClr>
                </a:solidFill>
              </a:rPr>
              <a:t>Übersetzung nach RIME</a:t>
            </a:r>
          </a:p>
          <a:p>
            <a:pPr marL="0" indent="0">
              <a:spcBef>
                <a:spcPts val="0"/>
              </a:spcBef>
              <a:buNone/>
            </a:pPr>
            <a:r>
              <a:rPr lang="de-DE" dirty="0">
                <a:solidFill>
                  <a:schemeClr val="tx1">
                    <a:lumMod val="75000"/>
                    <a:lumOff val="25000"/>
                  </a:schemeClr>
                </a:solidFill>
              </a:rPr>
              <a:t>(</a:t>
            </a:r>
            <a:r>
              <a:rPr lang="de-DE" dirty="0" err="1">
                <a:solidFill>
                  <a:schemeClr val="tx1">
                    <a:lumMod val="75000"/>
                    <a:lumOff val="25000"/>
                  </a:schemeClr>
                </a:solidFill>
              </a:rPr>
              <a:t>When</a:t>
            </a:r>
            <a:r>
              <a:rPr lang="de-DE" dirty="0">
                <a:solidFill>
                  <a:schemeClr val="tx1">
                    <a:lumMod val="75000"/>
                    <a:lumOff val="25000"/>
                  </a:schemeClr>
                </a:solidFill>
              </a:rPr>
              <a:t> Sargon) [</a:t>
            </a:r>
            <a:r>
              <a:rPr lang="de-DE" dirty="0" err="1">
                <a:solidFill>
                  <a:schemeClr val="tx1">
                    <a:lumMod val="75000"/>
                    <a:lumOff val="25000"/>
                  </a:schemeClr>
                </a:solidFill>
              </a:rPr>
              <a:t>con</a:t>
            </a:r>
            <a:r>
              <a:rPr lang="de-DE" dirty="0">
                <a:solidFill>
                  <a:schemeClr val="tx1">
                    <a:lumMod val="75000"/>
                    <a:lumOff val="25000"/>
                  </a:schemeClr>
                </a:solidFill>
              </a:rPr>
              <a:t>]</a:t>
            </a:r>
            <a:r>
              <a:rPr lang="de-DE" dirty="0" err="1">
                <a:solidFill>
                  <a:schemeClr val="tx1">
                    <a:lumMod val="75000"/>
                    <a:lumOff val="25000"/>
                  </a:schemeClr>
                </a:solidFill>
              </a:rPr>
              <a:t>quered</a:t>
            </a:r>
            <a:r>
              <a:rPr lang="de-DE" dirty="0">
                <a:solidFill>
                  <a:schemeClr val="tx1">
                    <a:lumMod val="75000"/>
                    <a:lumOff val="25000"/>
                  </a:schemeClr>
                </a:solidFill>
              </a:rPr>
              <a:t> </a:t>
            </a:r>
            <a:r>
              <a:rPr lang="de-DE" dirty="0" err="1">
                <a:solidFill>
                  <a:schemeClr val="tx1">
                    <a:lumMod val="75000"/>
                    <a:lumOff val="25000"/>
                  </a:schemeClr>
                </a:solidFill>
              </a:rPr>
              <a:t>the</a:t>
            </a:r>
            <a:r>
              <a:rPr lang="de-DE" dirty="0">
                <a:solidFill>
                  <a:schemeClr val="tx1">
                    <a:lumMod val="75000"/>
                    <a:lumOff val="25000"/>
                  </a:schemeClr>
                </a:solidFill>
              </a:rPr>
              <a:t> </a:t>
            </a:r>
            <a:r>
              <a:rPr lang="de-DE" dirty="0" err="1">
                <a:solidFill>
                  <a:schemeClr val="tx1">
                    <a:lumMod val="75000"/>
                    <a:lumOff val="25000"/>
                  </a:schemeClr>
                </a:solidFill>
              </a:rPr>
              <a:t>place</a:t>
            </a:r>
            <a:r>
              <a:rPr lang="de-DE" dirty="0">
                <a:solidFill>
                  <a:schemeClr val="tx1">
                    <a:lumMod val="75000"/>
                    <a:lumOff val="25000"/>
                  </a:schemeClr>
                </a:solidFill>
              </a:rPr>
              <a:t> … [in] battle, …</a:t>
            </a:r>
          </a:p>
          <a:p>
            <a:pPr marL="0" indent="0">
              <a:spcBef>
                <a:spcPts val="0"/>
              </a:spcBef>
              <a:buNone/>
            </a:pPr>
            <a:endParaRPr lang="de-DE" dirty="0">
              <a:solidFill>
                <a:schemeClr val="tx1">
                  <a:lumMod val="75000"/>
                  <a:lumOff val="25000"/>
                </a:schemeClr>
              </a:solidFill>
            </a:endParaRPr>
          </a:p>
          <a:p>
            <a:pPr marL="0" indent="0">
              <a:spcBef>
                <a:spcPts val="0"/>
              </a:spcBef>
              <a:buNone/>
            </a:pPr>
            <a:endParaRPr lang="de-DE" dirty="0">
              <a:solidFill>
                <a:schemeClr val="tx1">
                  <a:lumMod val="75000"/>
                  <a:lumOff val="25000"/>
                </a:schemeClr>
              </a:solidFill>
            </a:endParaRPr>
          </a:p>
          <a:p>
            <a:pPr marL="0" indent="0">
              <a:spcBef>
                <a:spcPts val="0"/>
              </a:spcBef>
              <a:buNone/>
            </a:pPr>
            <a:endParaRPr lang="de-DE" dirty="0">
              <a:solidFill>
                <a:schemeClr val="tx1">
                  <a:lumMod val="75000"/>
                  <a:lumOff val="25000"/>
                </a:schemeClr>
              </a:solidFill>
            </a:endParaRPr>
          </a:p>
          <a:p>
            <a:pPr marL="0" indent="0">
              <a:spcBef>
                <a:spcPts val="0"/>
              </a:spcBef>
              <a:buNone/>
            </a:pPr>
            <a:endParaRPr lang="de-DE" dirty="0">
              <a:solidFill>
                <a:schemeClr val="tx1">
                  <a:lumMod val="75000"/>
                  <a:lumOff val="25000"/>
                </a:schemeClr>
              </a:solidFill>
            </a:endParaRPr>
          </a:p>
          <a:p>
            <a:pPr marL="0" indent="0">
              <a:spcBef>
                <a:spcPts val="0"/>
              </a:spcBef>
              <a:buNone/>
            </a:pPr>
            <a:r>
              <a:rPr lang="de-DE" dirty="0">
                <a:solidFill>
                  <a:schemeClr val="tx1">
                    <a:lumMod val="75000"/>
                    <a:lumOff val="25000"/>
                  </a:schemeClr>
                </a:solidFill>
              </a:rPr>
              <a:t>[May </a:t>
            </a:r>
            <a:r>
              <a:rPr lang="de-DE" dirty="0" err="1">
                <a:solidFill>
                  <a:schemeClr val="tx1">
                    <a:lumMod val="75000"/>
                    <a:lumOff val="25000"/>
                  </a:schemeClr>
                </a:solidFill>
              </a:rPr>
              <a:t>the</a:t>
            </a:r>
            <a:r>
              <a:rPr lang="de-DE" dirty="0">
                <a:solidFill>
                  <a:schemeClr val="tx1">
                    <a:lumMod val="75000"/>
                    <a:lumOff val="25000"/>
                  </a:schemeClr>
                </a:solidFill>
              </a:rPr>
              <a:t> </a:t>
            </a:r>
            <a:r>
              <a:rPr lang="de-DE" dirty="0" err="1">
                <a:solidFill>
                  <a:schemeClr val="tx1">
                    <a:lumMod val="75000"/>
                    <a:lumOff val="25000"/>
                  </a:schemeClr>
                </a:solidFill>
              </a:rPr>
              <a:t>gods</a:t>
            </a:r>
            <a:r>
              <a:rPr lang="de-DE" dirty="0">
                <a:solidFill>
                  <a:schemeClr val="tx1">
                    <a:lumMod val="75000"/>
                    <a:lumOff val="25000"/>
                  </a:schemeClr>
                </a:solidFill>
              </a:rPr>
              <a:t> … </a:t>
            </a:r>
            <a:r>
              <a:rPr lang="de-DE" dirty="0" err="1">
                <a:solidFill>
                  <a:schemeClr val="tx1">
                    <a:lumMod val="75000"/>
                    <a:lumOff val="25000"/>
                  </a:schemeClr>
                </a:solidFill>
              </a:rPr>
              <a:t>tear</a:t>
            </a:r>
            <a:r>
              <a:rPr lang="de-DE" dirty="0">
                <a:solidFill>
                  <a:schemeClr val="tx1">
                    <a:lumMod val="75000"/>
                    <a:lumOff val="25000"/>
                  </a:schemeClr>
                </a:solidFill>
              </a:rPr>
              <a:t>]</a:t>
            </a:r>
            <a:r>
              <a:rPr lang="de-DE" dirty="0" err="1">
                <a:solidFill>
                  <a:schemeClr val="tx1">
                    <a:lumMod val="75000"/>
                    <a:lumOff val="25000"/>
                  </a:schemeClr>
                </a:solidFill>
              </a:rPr>
              <a:t>r</a:t>
            </a:r>
            <a:r>
              <a:rPr lang="de-DE" dirty="0">
                <a:solidFill>
                  <a:schemeClr val="tx1">
                    <a:lumMod val="75000"/>
                    <a:lumOff val="25000"/>
                  </a:schemeClr>
                </a:solidFill>
              </a:rPr>
              <a:t> out [</a:t>
            </a:r>
            <a:r>
              <a:rPr lang="de-DE" dirty="0" err="1">
                <a:solidFill>
                  <a:schemeClr val="tx1">
                    <a:lumMod val="75000"/>
                    <a:lumOff val="25000"/>
                  </a:schemeClr>
                </a:solidFill>
              </a:rPr>
              <a:t>his</a:t>
            </a:r>
            <a:r>
              <a:rPr lang="de-DE" dirty="0">
                <a:solidFill>
                  <a:schemeClr val="tx1">
                    <a:lumMod val="75000"/>
                    <a:lumOff val="25000"/>
                  </a:schemeClr>
                </a:solidFill>
              </a:rPr>
              <a:t> </a:t>
            </a:r>
            <a:r>
              <a:rPr lang="de-DE" dirty="0" err="1">
                <a:solidFill>
                  <a:schemeClr val="tx1">
                    <a:lumMod val="75000"/>
                    <a:lumOff val="25000"/>
                  </a:schemeClr>
                </a:solidFill>
              </a:rPr>
              <a:t>foundations</a:t>
            </a:r>
            <a:r>
              <a:rPr lang="de-DE" dirty="0">
                <a:solidFill>
                  <a:schemeClr val="tx1">
                    <a:lumMod val="75000"/>
                    <a:lumOff val="25000"/>
                  </a:schemeClr>
                </a:solidFill>
              </a:rPr>
              <a:t>] and </a:t>
            </a:r>
            <a:r>
              <a:rPr lang="de-DE" dirty="0" err="1">
                <a:solidFill>
                  <a:schemeClr val="tx1">
                    <a:lumMod val="75000"/>
                    <a:lumOff val="25000"/>
                  </a:schemeClr>
                </a:solidFill>
              </a:rPr>
              <a:t>destroy</a:t>
            </a:r>
            <a:r>
              <a:rPr lang="de-DE" dirty="0">
                <a:solidFill>
                  <a:schemeClr val="tx1">
                    <a:lumMod val="75000"/>
                    <a:lumOff val="25000"/>
                  </a:schemeClr>
                </a:solidFill>
              </a:rPr>
              <a:t> </a:t>
            </a:r>
            <a:r>
              <a:rPr lang="de-DE" dirty="0" err="1">
                <a:solidFill>
                  <a:schemeClr val="tx1">
                    <a:lumMod val="75000"/>
                    <a:lumOff val="25000"/>
                  </a:schemeClr>
                </a:solidFill>
              </a:rPr>
              <a:t>his</a:t>
            </a:r>
            <a:r>
              <a:rPr lang="de-DE" dirty="0">
                <a:solidFill>
                  <a:schemeClr val="tx1">
                    <a:lumMod val="75000"/>
                    <a:lumOff val="25000"/>
                  </a:schemeClr>
                </a:solidFill>
              </a:rPr>
              <a:t> </a:t>
            </a:r>
            <a:r>
              <a:rPr lang="de-DE" dirty="0" err="1">
                <a:solidFill>
                  <a:schemeClr val="tx1">
                    <a:lumMod val="75000"/>
                    <a:lumOff val="25000"/>
                  </a:schemeClr>
                </a:solidFill>
              </a:rPr>
              <a:t>progency</a:t>
            </a:r>
            <a:r>
              <a:rPr lang="de-DE" dirty="0">
                <a:solidFill>
                  <a:schemeClr val="tx1">
                    <a:lumMod val="75000"/>
                    <a:lumOff val="25000"/>
                  </a:schemeClr>
                </a:solidFill>
              </a:rPr>
              <a:t>.</a:t>
            </a:r>
          </a:p>
        </p:txBody>
      </p:sp>
    </p:spTree>
    <p:extLst>
      <p:ext uri="{BB962C8B-B14F-4D97-AF65-F5344CB8AC3E}">
        <p14:creationId xmlns:p14="http://schemas.microsoft.com/office/powerpoint/2010/main" val="1909116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252B6-DACD-393D-EA90-359842BB561B}"/>
              </a:ext>
            </a:extLst>
          </p:cNvPr>
          <p:cNvSpPr>
            <a:spLocks noGrp="1"/>
          </p:cNvSpPr>
          <p:nvPr>
            <p:ph type="title"/>
          </p:nvPr>
        </p:nvSpPr>
        <p:spPr/>
        <p:txBody>
          <a:bodyPr/>
          <a:lstStyle/>
          <a:p>
            <a:r>
              <a:rPr lang="de-DE" sz="4400" b="1" dirty="0">
                <a:solidFill>
                  <a:schemeClr val="tx1">
                    <a:lumMod val="75000"/>
                    <a:lumOff val="25000"/>
                  </a:schemeClr>
                </a:solidFill>
              </a:rPr>
              <a:t>Die </a:t>
            </a:r>
            <a:r>
              <a:rPr lang="de-DE" sz="4400" b="1" dirty="0" err="1">
                <a:solidFill>
                  <a:schemeClr val="tx1">
                    <a:lumMod val="75000"/>
                    <a:lumOff val="25000"/>
                  </a:schemeClr>
                </a:solidFill>
              </a:rPr>
              <a:t>Naram-Sîn</a:t>
            </a:r>
            <a:r>
              <a:rPr lang="de-DE" sz="4400" b="1" dirty="0">
                <a:solidFill>
                  <a:schemeClr val="tx1">
                    <a:lumMod val="75000"/>
                    <a:lumOff val="25000"/>
                  </a:schemeClr>
                </a:solidFill>
              </a:rPr>
              <a:t> Stele</a:t>
            </a:r>
          </a:p>
        </p:txBody>
      </p:sp>
      <p:pic>
        <p:nvPicPr>
          <p:cNvPr id="6" name="Inhaltsplatzhalter 5" descr="Ein Bild, das Artefakt, Statue, Kunst, Schnitzerei enthält.&#10;&#10;KI-generierte Inhalte können fehlerhaft sein.">
            <a:extLst>
              <a:ext uri="{FF2B5EF4-FFF2-40B4-BE49-F238E27FC236}">
                <a16:creationId xmlns:a16="http://schemas.microsoft.com/office/drawing/2014/main" id="{D1EE5F1E-3C25-F1E0-24C0-D9F70C86184A}"/>
              </a:ext>
            </a:extLst>
          </p:cNvPr>
          <p:cNvPicPr>
            <a:picLocks noGrp="1" noChangeAspect="1"/>
          </p:cNvPicPr>
          <p:nvPr>
            <p:ph idx="1"/>
          </p:nvPr>
        </p:nvPicPr>
        <p:blipFill>
          <a:blip r:embed="rId2"/>
          <a:stretch>
            <a:fillRect/>
          </a:stretch>
        </p:blipFill>
        <p:spPr>
          <a:xfrm>
            <a:off x="7296898" y="573363"/>
            <a:ext cx="3870974" cy="5711273"/>
          </a:xfrm>
        </p:spPr>
      </p:pic>
      <p:sp>
        <p:nvSpPr>
          <p:cNvPr id="4" name="Textplatzhalter 3">
            <a:extLst>
              <a:ext uri="{FF2B5EF4-FFF2-40B4-BE49-F238E27FC236}">
                <a16:creationId xmlns:a16="http://schemas.microsoft.com/office/drawing/2014/main" id="{74B44CF6-F380-C7AC-27E8-40F3C70C9F73}"/>
              </a:ext>
            </a:extLst>
          </p:cNvPr>
          <p:cNvSpPr>
            <a:spLocks noGrp="1"/>
          </p:cNvSpPr>
          <p:nvPr>
            <p:ph type="body" sz="half" idx="2"/>
          </p:nvPr>
        </p:nvSpPr>
        <p:spPr/>
        <p:txBody>
          <a:bodyPr>
            <a:normAutofit/>
          </a:bodyPr>
          <a:lstStyle/>
          <a:p>
            <a:pPr marL="342900" indent="-342900">
              <a:buFont typeface="Wingdings" pitchFamily="2" charset="2"/>
              <a:buChar char="Ø"/>
            </a:pPr>
            <a:r>
              <a:rPr lang="de-DE" sz="2400" dirty="0">
                <a:solidFill>
                  <a:schemeClr val="tx1">
                    <a:lumMod val="75000"/>
                    <a:lumOff val="25000"/>
                  </a:schemeClr>
                </a:solidFill>
              </a:rPr>
              <a:t>200 x 105 x 18/35 cm</a:t>
            </a:r>
          </a:p>
          <a:p>
            <a:pPr marL="285750" indent="-285750">
              <a:buFont typeface="Wingdings" pitchFamily="2" charset="2"/>
              <a:buChar char="Ø"/>
            </a:pPr>
            <a:r>
              <a:rPr lang="de-DE" sz="2400" dirty="0">
                <a:solidFill>
                  <a:schemeClr val="tx1">
                    <a:lumMod val="75000"/>
                    <a:lumOff val="25000"/>
                  </a:schemeClr>
                </a:solidFill>
              </a:rPr>
              <a:t>Kalkstein</a:t>
            </a:r>
          </a:p>
          <a:p>
            <a:pPr marL="285750" indent="-285750">
              <a:buFont typeface="Wingdings" pitchFamily="2" charset="2"/>
              <a:buChar char="Ø"/>
            </a:pPr>
            <a:r>
              <a:rPr lang="de-DE" sz="2400" dirty="0">
                <a:solidFill>
                  <a:schemeClr val="tx1">
                    <a:lumMod val="75000"/>
                    <a:lumOff val="25000"/>
                  </a:schemeClr>
                </a:solidFill>
              </a:rPr>
              <a:t>Fundort: Susa Akropolis (1998)</a:t>
            </a:r>
          </a:p>
          <a:p>
            <a:pPr marL="285750" indent="-285750">
              <a:buFont typeface="Wingdings" pitchFamily="2" charset="2"/>
              <a:buChar char="Ø"/>
            </a:pPr>
            <a:r>
              <a:rPr lang="de-DE" sz="2400" dirty="0">
                <a:solidFill>
                  <a:schemeClr val="tx1">
                    <a:lumMod val="75000"/>
                    <a:lumOff val="25000"/>
                  </a:schemeClr>
                </a:solidFill>
              </a:rPr>
              <a:t>Ausgräber: J. de Morgan</a:t>
            </a:r>
          </a:p>
          <a:p>
            <a:pPr marL="285750" indent="-285750">
              <a:buFont typeface="Wingdings" pitchFamily="2" charset="2"/>
              <a:buChar char="Ø"/>
            </a:pPr>
            <a:endParaRPr lang="de-DE" sz="2400" dirty="0"/>
          </a:p>
        </p:txBody>
      </p:sp>
      <p:sp>
        <p:nvSpPr>
          <p:cNvPr id="7" name="Textfeld 6">
            <a:extLst>
              <a:ext uri="{FF2B5EF4-FFF2-40B4-BE49-F238E27FC236}">
                <a16:creationId xmlns:a16="http://schemas.microsoft.com/office/drawing/2014/main" id="{9938664F-1E55-BF7D-7EE1-F9C2FFF9EF8A}"/>
              </a:ext>
            </a:extLst>
          </p:cNvPr>
          <p:cNvSpPr txBox="1"/>
          <p:nvPr/>
        </p:nvSpPr>
        <p:spPr>
          <a:xfrm>
            <a:off x="7296898" y="6309461"/>
            <a:ext cx="4150374" cy="584775"/>
          </a:xfrm>
          <a:prstGeom prst="rect">
            <a:avLst/>
          </a:prstGeom>
          <a:noFill/>
        </p:spPr>
        <p:txBody>
          <a:bodyPr wrap="square" rtlCol="0">
            <a:spAutoFit/>
          </a:bodyPr>
          <a:lstStyle/>
          <a:p>
            <a:r>
              <a:rPr lang="de-DE" sz="1600" dirty="0">
                <a:solidFill>
                  <a:schemeClr val="tx1">
                    <a:lumMod val="75000"/>
                    <a:lumOff val="25000"/>
                  </a:schemeClr>
                </a:solidFill>
              </a:rPr>
              <a:t>Bild: </a:t>
            </a:r>
            <a:r>
              <a:rPr lang="de-DE" sz="1600" dirty="0" err="1">
                <a:solidFill>
                  <a:schemeClr val="tx1">
                    <a:lumMod val="75000"/>
                    <a:lumOff val="25000"/>
                  </a:schemeClr>
                </a:solidFill>
              </a:rPr>
              <a:t>Naram-Sîn</a:t>
            </a:r>
            <a:r>
              <a:rPr lang="de-DE" sz="1600" dirty="0">
                <a:solidFill>
                  <a:schemeClr val="tx1">
                    <a:lumMod val="75000"/>
                    <a:lumOff val="25000"/>
                  </a:schemeClr>
                </a:solidFill>
              </a:rPr>
              <a:t> Stele; </a:t>
            </a:r>
            <a:r>
              <a:rPr lang="de-DE" sz="1600" dirty="0" err="1">
                <a:solidFill>
                  <a:schemeClr val="tx1">
                    <a:lumMod val="75000"/>
                    <a:lumOff val="25000"/>
                  </a:schemeClr>
                </a:solidFill>
              </a:rPr>
              <a:t>collections.louvre.fr</a:t>
            </a:r>
            <a:r>
              <a:rPr lang="de-DE" sz="1600" dirty="0">
                <a:solidFill>
                  <a:schemeClr val="tx1">
                    <a:lumMod val="75000"/>
                    <a:lumOff val="25000"/>
                  </a:schemeClr>
                </a:solidFill>
              </a:rPr>
              <a:t> (08.06.25)</a:t>
            </a:r>
          </a:p>
        </p:txBody>
      </p:sp>
    </p:spTree>
    <p:extLst>
      <p:ext uri="{BB962C8B-B14F-4D97-AF65-F5344CB8AC3E}">
        <p14:creationId xmlns:p14="http://schemas.microsoft.com/office/powerpoint/2010/main" val="1567682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fik 5" descr="Ein Bild, das Text, Karte, Atlas enthält.&#10;&#10;KI-generierte Inhalte können fehlerhaft sein.">
            <a:extLst>
              <a:ext uri="{FF2B5EF4-FFF2-40B4-BE49-F238E27FC236}">
                <a16:creationId xmlns:a16="http://schemas.microsoft.com/office/drawing/2014/main" id="{F7A29C35-B934-A3A0-D2D2-64D9458B9AD9}"/>
              </a:ext>
            </a:extLst>
          </p:cNvPr>
          <p:cNvPicPr>
            <a:picLocks noChangeAspect="1"/>
          </p:cNvPicPr>
          <p:nvPr/>
        </p:nvPicPr>
        <p:blipFill>
          <a:blip r:embed="rId2"/>
          <a:stretch>
            <a:fillRect/>
          </a:stretch>
        </p:blipFill>
        <p:spPr>
          <a:xfrm rot="5400000">
            <a:off x="2290032" y="-2942371"/>
            <a:ext cx="7611939" cy="12192003"/>
          </a:xfrm>
          <a:prstGeom prst="rect">
            <a:avLst/>
          </a:prstGeom>
        </p:spPr>
      </p:pic>
      <p:sp>
        <p:nvSpPr>
          <p:cNvPr id="4" name="Pfeil nach rechts 3">
            <a:extLst>
              <a:ext uri="{FF2B5EF4-FFF2-40B4-BE49-F238E27FC236}">
                <a16:creationId xmlns:a16="http://schemas.microsoft.com/office/drawing/2014/main" id="{2891FCC5-B10E-43E8-C3C4-D01A76BC5C41}"/>
              </a:ext>
            </a:extLst>
          </p:cNvPr>
          <p:cNvSpPr/>
          <p:nvPr/>
        </p:nvSpPr>
        <p:spPr>
          <a:xfrm rot="7056188">
            <a:off x="9258300" y="3937000"/>
            <a:ext cx="762000"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E58023DA-8A07-7D43-A7B4-178FF7E2531F}"/>
              </a:ext>
            </a:extLst>
          </p:cNvPr>
          <p:cNvSpPr txBox="1"/>
          <p:nvPr/>
        </p:nvSpPr>
        <p:spPr>
          <a:xfrm>
            <a:off x="58093" y="4290536"/>
            <a:ext cx="3048000" cy="738664"/>
          </a:xfrm>
          <a:prstGeom prst="rect">
            <a:avLst/>
          </a:prstGeom>
          <a:noFill/>
        </p:spPr>
        <p:txBody>
          <a:bodyPr wrap="square" rtlCol="0">
            <a:spAutoFit/>
          </a:bodyPr>
          <a:lstStyle/>
          <a:p>
            <a:r>
              <a:rPr lang="de-DE" sz="1400" dirty="0"/>
              <a:t>Bild: Karte Mesopotamien; </a:t>
            </a:r>
            <a:r>
              <a:rPr lang="de-DE" sz="1400" dirty="0">
                <a:hlinkClick r:id="rId3"/>
              </a:rPr>
              <a:t>https://academic.oup.com/book/35306/chapter/299934322</a:t>
            </a:r>
            <a:r>
              <a:rPr lang="de-DE" sz="1400" dirty="0"/>
              <a:t> (09.06.25)</a:t>
            </a:r>
          </a:p>
        </p:txBody>
      </p:sp>
    </p:spTree>
    <p:extLst>
      <p:ext uri="{BB962C8B-B14F-4D97-AF65-F5344CB8AC3E}">
        <p14:creationId xmlns:p14="http://schemas.microsoft.com/office/powerpoint/2010/main" val="252851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arte, Text, Diagramm, Plan enthält.&#10;&#10;KI-generierte Inhalte können fehlerhaft sein.">
            <a:extLst>
              <a:ext uri="{FF2B5EF4-FFF2-40B4-BE49-F238E27FC236}">
                <a16:creationId xmlns:a16="http://schemas.microsoft.com/office/drawing/2014/main" id="{E6AB3057-EB83-DDA7-8396-1EDAF38C3889}"/>
              </a:ext>
            </a:extLst>
          </p:cNvPr>
          <p:cNvPicPr>
            <a:picLocks noChangeAspect="1"/>
          </p:cNvPicPr>
          <p:nvPr/>
        </p:nvPicPr>
        <p:blipFill>
          <a:blip r:embed="rId2"/>
          <a:stretch>
            <a:fillRect/>
          </a:stretch>
        </p:blipFill>
        <p:spPr>
          <a:xfrm>
            <a:off x="2820129" y="0"/>
            <a:ext cx="6551742" cy="6858000"/>
          </a:xfrm>
          <a:prstGeom prst="rect">
            <a:avLst/>
          </a:prstGeom>
        </p:spPr>
      </p:pic>
      <p:sp>
        <p:nvSpPr>
          <p:cNvPr id="4" name="Textfeld 3">
            <a:extLst>
              <a:ext uri="{FF2B5EF4-FFF2-40B4-BE49-F238E27FC236}">
                <a16:creationId xmlns:a16="http://schemas.microsoft.com/office/drawing/2014/main" id="{A19FB895-456F-B6D3-08B3-33453FAD988A}"/>
              </a:ext>
            </a:extLst>
          </p:cNvPr>
          <p:cNvSpPr txBox="1"/>
          <p:nvPr/>
        </p:nvSpPr>
        <p:spPr>
          <a:xfrm>
            <a:off x="9371871" y="5903893"/>
            <a:ext cx="2820129" cy="954107"/>
          </a:xfrm>
          <a:prstGeom prst="rect">
            <a:avLst/>
          </a:prstGeom>
          <a:noFill/>
        </p:spPr>
        <p:txBody>
          <a:bodyPr wrap="square" rtlCol="0">
            <a:spAutoFit/>
          </a:bodyPr>
          <a:lstStyle/>
          <a:p>
            <a:r>
              <a:rPr lang="de-DE" sz="1400" dirty="0"/>
              <a:t>Bild: Stadtplan des </a:t>
            </a:r>
            <a:r>
              <a:rPr lang="de-DE" sz="1400" dirty="0" err="1"/>
              <a:t>achaemenidischen</a:t>
            </a:r>
            <a:r>
              <a:rPr lang="de-DE" sz="1400" dirty="0"/>
              <a:t> Susa; </a:t>
            </a:r>
            <a:r>
              <a:rPr lang="de-DE" sz="1400" dirty="0">
                <a:hlinkClick r:id="rId3"/>
              </a:rPr>
              <a:t>http://www.achemenet.com/en/visit/?/susa/royal-city</a:t>
            </a:r>
            <a:r>
              <a:rPr lang="de-DE" sz="1400" dirty="0"/>
              <a:t> (09.06.25)</a:t>
            </a:r>
          </a:p>
        </p:txBody>
      </p:sp>
      <p:sp>
        <p:nvSpPr>
          <p:cNvPr id="5" name="Pfeil nach rechts 4">
            <a:extLst>
              <a:ext uri="{FF2B5EF4-FFF2-40B4-BE49-F238E27FC236}">
                <a16:creationId xmlns:a16="http://schemas.microsoft.com/office/drawing/2014/main" id="{8A184020-90E1-6596-8F86-173B748A125A}"/>
              </a:ext>
            </a:extLst>
          </p:cNvPr>
          <p:cNvSpPr/>
          <p:nvPr/>
        </p:nvSpPr>
        <p:spPr>
          <a:xfrm rot="2949023">
            <a:off x="4038601" y="2565400"/>
            <a:ext cx="762000"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9824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fik 7" descr="Ein Bild, das Zeichnung, Entwurf, Buch, Kunst enthält.&#10;&#10;KI-generierte Inhalte können fehlerhaft sein.">
            <a:extLst>
              <a:ext uri="{FF2B5EF4-FFF2-40B4-BE49-F238E27FC236}">
                <a16:creationId xmlns:a16="http://schemas.microsoft.com/office/drawing/2014/main" id="{8DE0852F-801E-702F-373D-1B6198A34DD4}"/>
              </a:ext>
            </a:extLst>
          </p:cNvPr>
          <p:cNvPicPr>
            <a:picLocks noChangeAspect="1"/>
          </p:cNvPicPr>
          <p:nvPr/>
        </p:nvPicPr>
        <p:blipFill>
          <a:blip r:embed="rId2"/>
          <a:srcRect l="1932" t="18773" r="2386" b="4758"/>
          <a:stretch>
            <a:fillRect/>
          </a:stretch>
        </p:blipFill>
        <p:spPr>
          <a:xfrm>
            <a:off x="0" y="0"/>
            <a:ext cx="12391497" cy="6857990"/>
          </a:xfrm>
          <a:prstGeom prst="rect">
            <a:avLst/>
          </a:prstGeom>
        </p:spPr>
      </p:pic>
      <p:sp>
        <p:nvSpPr>
          <p:cNvPr id="9" name="Textfeld 8">
            <a:extLst>
              <a:ext uri="{FF2B5EF4-FFF2-40B4-BE49-F238E27FC236}">
                <a16:creationId xmlns:a16="http://schemas.microsoft.com/office/drawing/2014/main" id="{378FF058-070E-90EE-3FE4-8A04E13B705E}"/>
              </a:ext>
            </a:extLst>
          </p:cNvPr>
          <p:cNvSpPr txBox="1"/>
          <p:nvPr/>
        </p:nvSpPr>
        <p:spPr>
          <a:xfrm>
            <a:off x="0" y="6334770"/>
            <a:ext cx="3301830" cy="523220"/>
          </a:xfrm>
          <a:prstGeom prst="rect">
            <a:avLst/>
          </a:prstGeom>
          <a:noFill/>
        </p:spPr>
        <p:txBody>
          <a:bodyPr wrap="square" rtlCol="0">
            <a:spAutoFit/>
          </a:bodyPr>
          <a:lstStyle/>
          <a:p>
            <a:r>
              <a:rPr lang="de-DE" sz="1400" dirty="0">
                <a:solidFill>
                  <a:schemeClr val="tx1">
                    <a:lumMod val="75000"/>
                    <a:lumOff val="25000"/>
                  </a:schemeClr>
                </a:solidFill>
              </a:rPr>
              <a:t>Bild: Susa Grabungsplan; de Morgan et al. 1900, S.86-87 (</a:t>
            </a:r>
            <a:r>
              <a:rPr lang="de-DE" sz="1400" dirty="0" err="1">
                <a:solidFill>
                  <a:schemeClr val="tx1">
                    <a:lumMod val="75000"/>
                    <a:lumOff val="25000"/>
                  </a:schemeClr>
                </a:solidFill>
              </a:rPr>
              <a:t>Pl</a:t>
            </a:r>
            <a:r>
              <a:rPr lang="de-DE" sz="1400" dirty="0">
                <a:solidFill>
                  <a:schemeClr val="tx1">
                    <a:lumMod val="75000"/>
                    <a:lumOff val="25000"/>
                  </a:schemeClr>
                </a:solidFill>
              </a:rPr>
              <a:t> II)</a:t>
            </a:r>
          </a:p>
        </p:txBody>
      </p:sp>
      <mc:AlternateContent xmlns:mc="http://schemas.openxmlformats.org/markup-compatibility/2006" xmlns:p14="http://schemas.microsoft.com/office/powerpoint/2010/main">
        <mc:Choice Requires="p14">
          <p:contentPart p14:bwMode="auto" r:id="rId3">
            <p14:nvContentPartPr>
              <p14:cNvPr id="12" name="Freihand 11">
                <a:extLst>
                  <a:ext uri="{FF2B5EF4-FFF2-40B4-BE49-F238E27FC236}">
                    <a16:creationId xmlns:a16="http://schemas.microsoft.com/office/drawing/2014/main" id="{3B94D39D-9BA5-D1E3-6514-7823E666CE22}"/>
                  </a:ext>
                </a:extLst>
              </p14:cNvPr>
              <p14:cNvContentPartPr/>
              <p14:nvPr/>
            </p14:nvContentPartPr>
            <p14:xfrm>
              <a:off x="2649520" y="1798649"/>
              <a:ext cx="1488240" cy="1505160"/>
            </p14:xfrm>
          </p:contentPart>
        </mc:Choice>
        <mc:Fallback xmlns="">
          <p:pic>
            <p:nvPicPr>
              <p:cNvPr id="12" name="Freihand 11">
                <a:extLst>
                  <a:ext uri="{FF2B5EF4-FFF2-40B4-BE49-F238E27FC236}">
                    <a16:creationId xmlns:a16="http://schemas.microsoft.com/office/drawing/2014/main" id="{3B94D39D-9BA5-D1E3-6514-7823E666CE22}"/>
                  </a:ext>
                </a:extLst>
              </p:cNvPr>
              <p:cNvPicPr/>
              <p:nvPr/>
            </p:nvPicPr>
            <p:blipFill>
              <a:blip r:embed="rId4"/>
              <a:stretch>
                <a:fillRect/>
              </a:stretch>
            </p:blipFill>
            <p:spPr>
              <a:xfrm>
                <a:off x="2595520" y="1690649"/>
                <a:ext cx="1595880" cy="1720800"/>
              </a:xfrm>
              <a:prstGeom prst="rect">
                <a:avLst/>
              </a:prstGeom>
            </p:spPr>
          </p:pic>
        </mc:Fallback>
      </mc:AlternateContent>
    </p:spTree>
    <p:extLst>
      <p:ext uri="{BB962C8B-B14F-4D97-AF65-F5344CB8AC3E}">
        <p14:creationId xmlns:p14="http://schemas.microsoft.com/office/powerpoint/2010/main" val="133378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125000"/>
              </a:schemeClr>
              <a:schemeClr val="phClr">
                <a:tint val="92000"/>
                <a:shade val="70000"/>
                <a:satMod val="110000"/>
              </a:schemeClr>
            </a:duotone>
          </a:blip>
          <a:tile tx="0" ty="0" sx="22000" sy="2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E736489A-00C3-4E0A-AAA8-D4D3127BA5B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{E8BA2DCF-2B48-8745-972F-0C4970BDDB0D}tf10001061</Template>
  <TotalTime>0</TotalTime>
  <Words>1559</Words>
  <Application>Microsoft Office PowerPoint</Application>
  <PresentationFormat>Breitbild</PresentationFormat>
  <Paragraphs>154</Paragraphs>
  <Slides>20</Slides>
  <Notes>1</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20</vt:i4>
      </vt:variant>
    </vt:vector>
  </HeadingPairs>
  <TitlesOfParts>
    <vt:vector size="29" baseType="lpstr">
      <vt:lpstr>Aptos</vt:lpstr>
      <vt:lpstr>Arial</vt:lpstr>
      <vt:lpstr>Calibri</vt:lpstr>
      <vt:lpstr>Times New Roman</vt:lpstr>
      <vt:lpstr>Tw Cen MT</vt:lpstr>
      <vt:lpstr>Tw Cen MT Condensed</vt:lpstr>
      <vt:lpstr>Wingdings</vt:lpstr>
      <vt:lpstr>Wingdings 3</vt:lpstr>
      <vt:lpstr>Integral</vt:lpstr>
      <vt:lpstr>Die Siegesstelen  von  Sargon und naram-sîn</vt:lpstr>
      <vt:lpstr>Gliederung</vt:lpstr>
      <vt:lpstr>Die sargon-Stele</vt:lpstr>
      <vt:lpstr>PowerPoint-Präsentation</vt:lpstr>
      <vt:lpstr>Die Inschriften</vt:lpstr>
      <vt:lpstr>Die Naram-Sîn Stele</vt:lpstr>
      <vt:lpstr>PowerPoint-Präsentation</vt:lpstr>
      <vt:lpstr>PowerPoint-Präsentation</vt:lpstr>
      <vt:lpstr>PowerPoint-Präsentation</vt:lpstr>
      <vt:lpstr>PowerPoint-Präsentation</vt:lpstr>
      <vt:lpstr>Die akkadische Inschrift</vt:lpstr>
      <vt:lpstr>Die mittelelamische Inschrift</vt:lpstr>
      <vt:lpstr>PowerPoint-Präsentation</vt:lpstr>
      <vt:lpstr>Felsrelief im Zagros-Gebirge</vt:lpstr>
      <vt:lpstr>Felsrelief im Zagros-Gebirge</vt:lpstr>
      <vt:lpstr>Siegesstele von Šamši-adad</vt:lpstr>
      <vt:lpstr>Siegesstele von Šamši-adad</vt:lpstr>
      <vt:lpstr>PowerPoint-Präsentation</vt:lpstr>
      <vt:lpstr>Geometrische Analyse</vt:lpstr>
      <vt:lpstr>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Arisman Iran</dc:title>
  <dc:creator>Mayra Menconi</dc:creator>
  <cp:lastModifiedBy>Schimmelfennig, Laura Katharina</cp:lastModifiedBy>
  <cp:revision>29</cp:revision>
  <dcterms:created xsi:type="dcterms:W3CDTF">2024-06-17T07:03:26Z</dcterms:created>
  <dcterms:modified xsi:type="dcterms:W3CDTF">2025-06-17T08:18:24Z</dcterms:modified>
</cp:coreProperties>
</file>