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sldIdLst>
    <p:sldId id="256" r:id="rId2"/>
    <p:sldId id="257" r:id="rId3"/>
    <p:sldId id="258" r:id="rId4"/>
    <p:sldId id="260" r:id="rId5"/>
    <p:sldId id="418" r:id="rId6"/>
    <p:sldId id="265" r:id="rId7"/>
    <p:sldId id="266" r:id="rId8"/>
    <p:sldId id="261" r:id="rId9"/>
    <p:sldId id="382" r:id="rId10"/>
    <p:sldId id="262" r:id="rId11"/>
    <p:sldId id="399" r:id="rId12"/>
    <p:sldId id="326" r:id="rId13"/>
    <p:sldId id="327" r:id="rId14"/>
    <p:sldId id="362" r:id="rId15"/>
    <p:sldId id="324" r:id="rId16"/>
    <p:sldId id="325" r:id="rId17"/>
    <p:sldId id="361" r:id="rId18"/>
    <p:sldId id="419" r:id="rId19"/>
    <p:sldId id="268" r:id="rId20"/>
    <p:sldId id="366" r:id="rId21"/>
    <p:sldId id="263" r:id="rId22"/>
    <p:sldId id="360" r:id="rId23"/>
    <p:sldId id="271" r:id="rId24"/>
    <p:sldId id="420" r:id="rId25"/>
    <p:sldId id="414" r:id="rId26"/>
    <p:sldId id="412" r:id="rId27"/>
    <p:sldId id="411" r:id="rId28"/>
    <p:sldId id="282" r:id="rId29"/>
    <p:sldId id="401" r:id="rId30"/>
    <p:sldId id="402" r:id="rId31"/>
    <p:sldId id="273" r:id="rId32"/>
    <p:sldId id="421" r:id="rId33"/>
    <p:sldId id="415" r:id="rId34"/>
    <p:sldId id="367" r:id="rId35"/>
    <p:sldId id="272" r:id="rId36"/>
    <p:sldId id="398" r:id="rId37"/>
    <p:sldId id="403" r:id="rId38"/>
    <p:sldId id="276" r:id="rId39"/>
    <p:sldId id="312" r:id="rId40"/>
    <p:sldId id="311" r:id="rId41"/>
    <p:sldId id="416" r:id="rId42"/>
    <p:sldId id="422" r:id="rId43"/>
    <p:sldId id="278" r:id="rId44"/>
    <p:sldId id="355" r:id="rId45"/>
    <p:sldId id="313" r:id="rId46"/>
    <p:sldId id="381" r:id="rId47"/>
    <p:sldId id="277" r:id="rId48"/>
    <p:sldId id="368" r:id="rId49"/>
    <p:sldId id="383" r:id="rId50"/>
    <p:sldId id="410" r:id="rId51"/>
    <p:sldId id="384" r:id="rId52"/>
    <p:sldId id="279" r:id="rId53"/>
    <p:sldId id="357" r:id="rId54"/>
    <p:sldId id="431" r:id="rId55"/>
    <p:sldId id="353" r:id="rId56"/>
    <p:sldId id="354" r:id="rId57"/>
    <p:sldId id="284" r:id="rId58"/>
    <p:sldId id="423" r:id="rId59"/>
    <p:sldId id="426" r:id="rId60"/>
    <p:sldId id="427" r:id="rId61"/>
    <p:sldId id="428" r:id="rId62"/>
    <p:sldId id="429" r:id="rId63"/>
    <p:sldId id="405" r:id="rId64"/>
    <p:sldId id="320" r:id="rId65"/>
    <p:sldId id="315" r:id="rId66"/>
    <p:sldId id="316" r:id="rId67"/>
    <p:sldId id="319" r:id="rId68"/>
    <p:sldId id="347" r:id="rId69"/>
    <p:sldId id="317" r:id="rId70"/>
    <p:sldId id="285" r:id="rId71"/>
    <p:sldId id="314" r:id="rId72"/>
    <p:sldId id="388" r:id="rId73"/>
    <p:sldId id="321" r:id="rId74"/>
    <p:sldId id="370" r:id="rId75"/>
    <p:sldId id="281" r:id="rId76"/>
    <p:sldId id="389" r:id="rId77"/>
    <p:sldId id="292" r:id="rId78"/>
    <p:sldId id="371" r:id="rId79"/>
    <p:sldId id="287" r:id="rId80"/>
    <p:sldId id="424" r:id="rId81"/>
    <p:sldId id="342" r:id="rId82"/>
    <p:sldId id="375" r:id="rId83"/>
    <p:sldId id="391" r:id="rId84"/>
    <p:sldId id="343" r:id="rId85"/>
    <p:sldId id="288" r:id="rId86"/>
    <p:sldId id="430" r:id="rId87"/>
    <p:sldId id="425" r:id="rId88"/>
    <p:sldId id="296" r:id="rId89"/>
    <p:sldId id="387" r:id="rId90"/>
    <p:sldId id="294" r:id="rId91"/>
    <p:sldId id="330" r:id="rId92"/>
    <p:sldId id="332" r:id="rId93"/>
    <p:sldId id="336" r:id="rId94"/>
    <p:sldId id="329" r:id="rId95"/>
    <p:sldId id="379" r:id="rId96"/>
    <p:sldId id="331" r:id="rId97"/>
    <p:sldId id="293" r:id="rId98"/>
    <p:sldId id="333" r:id="rId99"/>
    <p:sldId id="334" r:id="rId100"/>
    <p:sldId id="295" r:id="rId101"/>
    <p:sldId id="397" r:id="rId102"/>
    <p:sldId id="340" r:id="rId103"/>
    <p:sldId id="259" r:id="rId10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C8B316-6F87-41FA-99F1-05D4F8F018C6}" v="613" dt="2025-06-16T19:01:16.8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63" autoAdjust="0"/>
  </p:normalViewPr>
  <p:slideViewPr>
    <p:cSldViewPr snapToGrid="0">
      <p:cViewPr varScale="1">
        <p:scale>
          <a:sx n="114" d="100"/>
          <a:sy n="114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05BA0-765D-4E3B-A5B0-C5C756416062}" type="datetimeFigureOut">
              <a:rPr lang="de-DE" smtClean="0"/>
              <a:t>15.06.2025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F8489-6BAF-454C-8731-827CB0491F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4965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0120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Facade</a:t>
            </a:r>
            <a:r>
              <a:rPr lang="de-DE" dirty="0"/>
              <a:t> n, </a:t>
            </a:r>
            <a:r>
              <a:rPr lang="de-DE" dirty="0" err="1"/>
              <a:t>slab</a:t>
            </a:r>
            <a:r>
              <a:rPr lang="de-DE" dirty="0"/>
              <a:t> 46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727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A2ACA-7E1E-C13B-949D-3E69A70F1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4469B47-FB29-BED6-552C-0BE7A6D4E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3F80E7-7441-6D94-2831-91D8A6977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Facade</a:t>
            </a:r>
            <a:r>
              <a:rPr lang="de-DE" dirty="0"/>
              <a:t> n, </a:t>
            </a:r>
            <a:r>
              <a:rPr lang="de-DE" dirty="0" err="1"/>
              <a:t>slab</a:t>
            </a:r>
            <a:r>
              <a:rPr lang="de-DE" dirty="0"/>
              <a:t> 46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E800D4-4617-407B-0F2F-7534AE838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7765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A0F35-A053-B37D-2656-14967377E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2B4C654-5C93-CA28-AFD7-2959CB6DE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699C0B-2BA2-3578-9FDC-54AEC3994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Facade</a:t>
            </a:r>
            <a:r>
              <a:rPr lang="de-DE" dirty="0"/>
              <a:t> n, </a:t>
            </a:r>
            <a:r>
              <a:rPr lang="de-DE" dirty="0" err="1"/>
              <a:t>slab</a:t>
            </a:r>
            <a:r>
              <a:rPr lang="de-DE" dirty="0"/>
              <a:t> 46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329036-CEBB-61AB-8CC4-C4D1D5DA9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0701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A0A-7231-4D4C-77F4-3FBF129D3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BB9A5FD-7F9D-766B-1572-615B1D3F7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EFDC4F9-1134-5CBB-78C5-3407E603E7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Facade</a:t>
            </a:r>
            <a:r>
              <a:rPr lang="de-DE" dirty="0"/>
              <a:t> n, </a:t>
            </a:r>
            <a:r>
              <a:rPr lang="de-DE" dirty="0" err="1"/>
              <a:t>slab</a:t>
            </a:r>
            <a:r>
              <a:rPr lang="de-DE" dirty="0"/>
              <a:t> 46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BE7770-F6E0-4449-9F51-D3A2023262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1669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Akkad-zeitlich aus Babylon=Sumer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815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Symbolsockel von </a:t>
            </a:r>
            <a:r>
              <a:rPr lang="de-DE" dirty="0" err="1"/>
              <a:t>Tukulti-Ninurta</a:t>
            </a:r>
            <a:r>
              <a:rPr lang="de-DE" dirty="0"/>
              <a:t> I. (1243-1207) aus dem Schamasch-Tempel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403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side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inner</a:t>
            </a:r>
            <a:r>
              <a:rPr lang="de-DE" dirty="0"/>
              <a:t> </a:t>
            </a:r>
            <a:r>
              <a:rPr lang="de-DE" dirty="0" err="1"/>
              <a:t>entrance</a:t>
            </a:r>
            <a:r>
              <a:rPr lang="de-DE" dirty="0"/>
              <a:t> in </a:t>
            </a:r>
            <a:r>
              <a:rPr lang="de-DE" dirty="0" err="1"/>
              <a:t>city</a:t>
            </a:r>
            <a:r>
              <a:rPr lang="de-DE" dirty="0"/>
              <a:t> </a:t>
            </a:r>
            <a:r>
              <a:rPr lang="de-DE" dirty="0" err="1"/>
              <a:t>gate</a:t>
            </a:r>
            <a:r>
              <a:rPr lang="de-DE" dirty="0"/>
              <a:t> 3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9089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B883C-21F8-275F-5A9B-0998E2445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A0B241F-A661-D858-248E-21BAB9B98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8C19546-31FF-BC26-A10E-E6F28EE61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III=N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AF23C1-82E1-868A-83A5-A8CF0BB0F4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019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3, 6, 8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0568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Facade</a:t>
            </a:r>
            <a:r>
              <a:rPr lang="de-DE" dirty="0"/>
              <a:t> N, </a:t>
            </a:r>
            <a:r>
              <a:rPr lang="de-DE" dirty="0" err="1"/>
              <a:t>slab</a:t>
            </a:r>
            <a:r>
              <a:rPr lang="de-DE" dirty="0"/>
              <a:t> 25. Anderes spiralförmiges Armband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909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Nummerierung der Höfe nach Buchstaben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5717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Assurnasirpal</a:t>
            </a:r>
            <a:r>
              <a:rPr lang="de-DE" dirty="0"/>
              <a:t> II. </a:t>
            </a:r>
            <a:r>
              <a:rPr lang="de-DE" dirty="0" err="1"/>
              <a:t>guarded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doors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royal throne </a:t>
            </a:r>
            <a:r>
              <a:rPr lang="de-DE" dirty="0" err="1"/>
              <a:t>room</a:t>
            </a:r>
            <a:r>
              <a:rPr lang="de-DE" dirty="0"/>
              <a:t>. (865-860). Aus dem NW-Palast in </a:t>
            </a:r>
            <a:r>
              <a:rPr lang="de-DE" dirty="0" err="1"/>
              <a:t>Kalhu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45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19866: </a:t>
            </a:r>
            <a:r>
              <a:rPr lang="de-DE" dirty="0" err="1"/>
              <a:t>uncertain</a:t>
            </a:r>
            <a:r>
              <a:rPr lang="de-DE" dirty="0"/>
              <a:t>. </a:t>
            </a:r>
            <a:r>
              <a:rPr lang="de-DE" dirty="0" err="1"/>
              <a:t>Possibly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entrance</a:t>
            </a:r>
            <a:r>
              <a:rPr lang="de-DE" dirty="0"/>
              <a:t> g in </a:t>
            </a:r>
            <a:r>
              <a:rPr lang="de-DE" dirty="0" err="1"/>
              <a:t>facade</a:t>
            </a:r>
            <a:r>
              <a:rPr lang="de-DE" dirty="0"/>
              <a:t> m; 19867: </a:t>
            </a:r>
            <a:r>
              <a:rPr lang="de-DE" dirty="0" err="1"/>
              <a:t>uncertain</a:t>
            </a:r>
            <a:r>
              <a:rPr lang="de-DE" dirty="0"/>
              <a:t>. </a:t>
            </a:r>
            <a:r>
              <a:rPr lang="de-DE" dirty="0" err="1"/>
              <a:t>Possibly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entrance</a:t>
            </a:r>
            <a:r>
              <a:rPr lang="de-DE" dirty="0"/>
              <a:t> g in </a:t>
            </a:r>
            <a:r>
              <a:rPr lang="de-DE" dirty="0" err="1"/>
              <a:t>facade</a:t>
            </a:r>
            <a:r>
              <a:rPr lang="de-DE" dirty="0"/>
              <a:t> m, </a:t>
            </a:r>
            <a:r>
              <a:rPr lang="de-DE" dirty="0" err="1"/>
              <a:t>uncompleted</a:t>
            </a:r>
            <a:r>
              <a:rPr lang="de-DE" dirty="0"/>
              <a:t>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88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Vogel-</a:t>
            </a:r>
            <a:r>
              <a:rPr lang="de-DE" dirty="0" err="1"/>
              <a:t>apkallu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535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A437D-11C3-356A-4F18-712139A03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47BFC1F-AC11-D6AA-2234-8DDF5ADB2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751F87E-4B45-218B-9808-31A2E4234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19866: </a:t>
            </a:r>
            <a:r>
              <a:rPr lang="de-DE" dirty="0" err="1"/>
              <a:t>uncertain</a:t>
            </a:r>
            <a:r>
              <a:rPr lang="de-DE" dirty="0"/>
              <a:t>. </a:t>
            </a:r>
            <a:r>
              <a:rPr lang="de-DE" dirty="0" err="1"/>
              <a:t>Possibly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entrance</a:t>
            </a:r>
            <a:r>
              <a:rPr lang="de-DE" dirty="0"/>
              <a:t> g in </a:t>
            </a:r>
            <a:r>
              <a:rPr lang="de-DE" dirty="0" err="1"/>
              <a:t>facade</a:t>
            </a:r>
            <a:r>
              <a:rPr lang="de-DE" dirty="0"/>
              <a:t> m; 19867: </a:t>
            </a:r>
            <a:r>
              <a:rPr lang="de-DE" dirty="0" err="1"/>
              <a:t>uncertain</a:t>
            </a:r>
            <a:r>
              <a:rPr lang="de-DE" dirty="0"/>
              <a:t>. </a:t>
            </a:r>
            <a:r>
              <a:rPr lang="de-DE" dirty="0" err="1"/>
              <a:t>Possibly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entrance</a:t>
            </a:r>
            <a:r>
              <a:rPr lang="de-DE" dirty="0"/>
              <a:t> g in </a:t>
            </a:r>
            <a:r>
              <a:rPr lang="de-DE" dirty="0" err="1"/>
              <a:t>facade</a:t>
            </a:r>
            <a:r>
              <a:rPr lang="de-DE" dirty="0"/>
              <a:t> m, </a:t>
            </a:r>
            <a:r>
              <a:rPr lang="de-DE" dirty="0" err="1"/>
              <a:t>uncompleted</a:t>
            </a:r>
            <a:r>
              <a:rPr lang="de-DE" dirty="0"/>
              <a:t>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2E6246-3DDE-5436-F174-3ED6FF7309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6711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Vogelapkallu</a:t>
            </a:r>
            <a:r>
              <a:rPr lang="de-DE" dirty="0"/>
              <a:t>, Rollsiegel?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26274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Beispiel von </a:t>
            </a:r>
            <a:r>
              <a:rPr lang="de-DE" dirty="0" err="1"/>
              <a:t>Vogelapkallu</a:t>
            </a:r>
            <a:r>
              <a:rPr lang="de-DE" dirty="0"/>
              <a:t> in </a:t>
            </a:r>
            <a:r>
              <a:rPr lang="de-DE" dirty="0" err="1"/>
              <a:t>Kalhu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72261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19871: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entrance</a:t>
            </a:r>
            <a:r>
              <a:rPr lang="de-DE" dirty="0"/>
              <a:t> c in </a:t>
            </a:r>
            <a:r>
              <a:rPr lang="de-DE" dirty="0" err="1"/>
              <a:t>facade</a:t>
            </a:r>
            <a:r>
              <a:rPr lang="de-DE" dirty="0"/>
              <a:t> n, </a:t>
            </a:r>
            <a:r>
              <a:rPr lang="de-DE" dirty="0" err="1"/>
              <a:t>slab</a:t>
            </a:r>
            <a:r>
              <a:rPr lang="de-DE" dirty="0"/>
              <a:t> 13; 19869: </a:t>
            </a:r>
            <a:r>
              <a:rPr lang="de-DE" dirty="0" err="1"/>
              <a:t>chamber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detached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, </a:t>
            </a:r>
            <a:r>
              <a:rPr lang="de-DE" dirty="0" err="1"/>
              <a:t>slab</a:t>
            </a:r>
            <a:r>
              <a:rPr lang="de-DE" dirty="0"/>
              <a:t> 3-4; 19870: </a:t>
            </a:r>
            <a:r>
              <a:rPr lang="de-DE" dirty="0" err="1"/>
              <a:t>facade</a:t>
            </a:r>
            <a:r>
              <a:rPr lang="de-DE" dirty="0"/>
              <a:t> 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9221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Uncertain</a:t>
            </a:r>
            <a:r>
              <a:rPr lang="de-DE" dirty="0"/>
              <a:t>. </a:t>
            </a:r>
            <a:r>
              <a:rPr lang="de-DE" dirty="0" err="1"/>
              <a:t>Possibly</a:t>
            </a:r>
            <a:r>
              <a:rPr lang="de-DE" dirty="0"/>
              <a:t> </a:t>
            </a:r>
            <a:r>
              <a:rPr lang="de-DE" dirty="0" err="1"/>
              <a:t>facade</a:t>
            </a:r>
            <a:r>
              <a:rPr lang="de-DE" dirty="0"/>
              <a:t> n, </a:t>
            </a:r>
            <a:r>
              <a:rPr lang="de-DE" dirty="0" err="1"/>
              <a:t>slab</a:t>
            </a:r>
            <a:r>
              <a:rPr lang="de-DE" dirty="0"/>
              <a:t> 38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1763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1EBA4-3BC3-9609-F9FC-5FFD91B28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7CFEA27-83A1-E5C2-4068-203D19106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D7943C4-E5E2-1F61-E5C1-B2F8B7655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19871: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entrance</a:t>
            </a:r>
            <a:r>
              <a:rPr lang="de-DE" dirty="0"/>
              <a:t> c in </a:t>
            </a:r>
            <a:r>
              <a:rPr lang="de-DE" dirty="0" err="1"/>
              <a:t>facade</a:t>
            </a:r>
            <a:r>
              <a:rPr lang="de-DE" dirty="0"/>
              <a:t> n, </a:t>
            </a:r>
            <a:r>
              <a:rPr lang="de-DE" dirty="0" err="1"/>
              <a:t>slab</a:t>
            </a:r>
            <a:r>
              <a:rPr lang="de-DE" dirty="0"/>
              <a:t> 13; 19869: </a:t>
            </a:r>
            <a:r>
              <a:rPr lang="de-DE" dirty="0" err="1"/>
              <a:t>chamber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detached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, </a:t>
            </a:r>
            <a:r>
              <a:rPr lang="de-DE" dirty="0" err="1"/>
              <a:t>slab</a:t>
            </a:r>
            <a:r>
              <a:rPr lang="de-DE" dirty="0"/>
              <a:t> 3-4; 19870: </a:t>
            </a:r>
            <a:r>
              <a:rPr lang="de-DE" dirty="0" err="1"/>
              <a:t>facade</a:t>
            </a:r>
            <a:r>
              <a:rPr lang="de-DE" dirty="0"/>
              <a:t> 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27C8C3-2E06-B253-C73B-80B26C62F0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9616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Facade</a:t>
            </a:r>
            <a:r>
              <a:rPr lang="de-DE" dirty="0"/>
              <a:t> L, </a:t>
            </a:r>
            <a:r>
              <a:rPr lang="de-DE" dirty="0" err="1"/>
              <a:t>slab</a:t>
            </a:r>
            <a:r>
              <a:rPr lang="de-DE" dirty="0"/>
              <a:t> 35, 34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9030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Nummerierung der Höfe nach Zahlen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96062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66A9B-18AC-6E46-5BE3-57CEF825B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FC81EC8-A886-20B6-1948-684595EF0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347C06-918F-C5AC-A7EA-4670FCD9F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Facade</a:t>
            </a:r>
            <a:r>
              <a:rPr lang="de-DE" dirty="0"/>
              <a:t> L, </a:t>
            </a:r>
            <a:r>
              <a:rPr lang="de-DE" dirty="0" err="1"/>
              <a:t>slab</a:t>
            </a:r>
            <a:r>
              <a:rPr lang="de-DE" dirty="0"/>
              <a:t> 35, 34. 3.Prozession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AF7C4-ED10-5CEC-ABCB-2CEA1B89AA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1361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19883: </a:t>
            </a:r>
            <a:r>
              <a:rPr lang="de-DE" dirty="0" err="1"/>
              <a:t>Facade</a:t>
            </a:r>
            <a:r>
              <a:rPr lang="de-DE" dirty="0"/>
              <a:t> L, </a:t>
            </a:r>
            <a:r>
              <a:rPr lang="de-DE" dirty="0" err="1"/>
              <a:t>slab</a:t>
            </a:r>
            <a:r>
              <a:rPr lang="de-DE" dirty="0"/>
              <a:t> 31, 3.Prozession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91142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Facade</a:t>
            </a:r>
            <a:r>
              <a:rPr lang="de-DE" dirty="0"/>
              <a:t> L, </a:t>
            </a:r>
            <a:r>
              <a:rPr lang="de-DE" dirty="0" err="1"/>
              <a:t>slab</a:t>
            </a:r>
            <a:r>
              <a:rPr lang="de-DE" dirty="0"/>
              <a:t> 31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43151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19884: </a:t>
            </a:r>
            <a:r>
              <a:rPr lang="de-DE" dirty="0" err="1"/>
              <a:t>facade</a:t>
            </a:r>
            <a:r>
              <a:rPr lang="de-DE" dirty="0"/>
              <a:t> L, </a:t>
            </a:r>
            <a:r>
              <a:rPr lang="de-DE" dirty="0" err="1"/>
              <a:t>slab</a:t>
            </a:r>
            <a:r>
              <a:rPr lang="de-DE" dirty="0"/>
              <a:t> 30, 3.Prozession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1885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Slab</a:t>
            </a:r>
            <a:r>
              <a:rPr lang="de-DE" dirty="0"/>
              <a:t> 30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03008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Slab</a:t>
            </a:r>
            <a:r>
              <a:rPr lang="de-DE" dirty="0"/>
              <a:t> 29, 3.Prozession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88881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Facade</a:t>
            </a:r>
            <a:r>
              <a:rPr lang="de-DE" dirty="0"/>
              <a:t> L, </a:t>
            </a:r>
            <a:r>
              <a:rPr lang="de-DE" dirty="0" err="1"/>
              <a:t>slab</a:t>
            </a:r>
            <a:r>
              <a:rPr lang="de-DE" dirty="0"/>
              <a:t> 29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5169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Slab</a:t>
            </a:r>
            <a:r>
              <a:rPr lang="de-DE" dirty="0"/>
              <a:t> 26, 27; 3.Prozession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9495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30B52-2B44-B995-4467-5E3BD4AE3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5E40674-9B1D-0F8F-938D-D228F13E69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6EC1236-24A4-6381-A76F-EB09ED48D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Slab</a:t>
            </a:r>
            <a:r>
              <a:rPr lang="de-DE" dirty="0"/>
              <a:t> 26, 27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82CE545-2F49-C96C-EA1B-72767BE5C9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3615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Slab</a:t>
            </a:r>
            <a:r>
              <a:rPr lang="de-DE" dirty="0"/>
              <a:t> 21. With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exception</a:t>
            </a:r>
            <a:r>
              <a:rPr lang="de-DE" dirty="0"/>
              <a:t> </a:t>
            </a:r>
            <a:r>
              <a:rPr lang="de-DE" dirty="0" err="1"/>
              <a:t>slabs</a:t>
            </a:r>
            <a:r>
              <a:rPr lang="de-DE" dirty="0"/>
              <a:t> 20-36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discovered</a:t>
            </a:r>
            <a:r>
              <a:rPr lang="de-DE" dirty="0"/>
              <a:t> </a:t>
            </a:r>
            <a:r>
              <a:rPr lang="de-DE" dirty="0" err="1"/>
              <a:t>intact</a:t>
            </a:r>
            <a:r>
              <a:rPr lang="de-DE" dirty="0"/>
              <a:t>.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(</a:t>
            </a:r>
            <a:r>
              <a:rPr lang="de-DE" dirty="0" err="1"/>
              <a:t>third</a:t>
            </a:r>
            <a:r>
              <a:rPr lang="de-DE" dirty="0"/>
              <a:t>) </a:t>
            </a:r>
            <a:r>
              <a:rPr lang="de-DE" dirty="0" err="1"/>
              <a:t>procession</a:t>
            </a:r>
            <a:r>
              <a:rPr lang="de-DE" dirty="0"/>
              <a:t> </a:t>
            </a:r>
            <a:r>
              <a:rPr lang="de-DE" dirty="0" err="1"/>
              <a:t>originally</a:t>
            </a:r>
            <a:r>
              <a:rPr lang="de-DE" dirty="0"/>
              <a:t> </a:t>
            </a:r>
            <a:r>
              <a:rPr lang="de-DE" dirty="0" err="1"/>
              <a:t>ended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unkown</a:t>
            </a:r>
            <a:r>
              <a:rPr lang="de-DE" dirty="0"/>
              <a:t>, 3.Prozession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3266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Text </a:t>
            </a:r>
            <a:r>
              <a:rPr lang="de-DE" dirty="0" err="1"/>
              <a:t>no</a:t>
            </a:r>
            <a:r>
              <a:rPr lang="de-DE" dirty="0"/>
              <a:t>. 7 in Frame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1623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3.Prozession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10777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Facade</a:t>
            </a:r>
            <a:r>
              <a:rPr lang="de-DE" dirty="0"/>
              <a:t> L, </a:t>
            </a:r>
            <a:r>
              <a:rPr lang="de-DE" dirty="0" err="1"/>
              <a:t>slab</a:t>
            </a:r>
            <a:r>
              <a:rPr lang="de-DE" dirty="0"/>
              <a:t> 12. Part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procession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southwest</a:t>
            </a:r>
            <a:r>
              <a:rPr lang="de-DE" dirty="0"/>
              <a:t> wall. </a:t>
            </a:r>
            <a:r>
              <a:rPr lang="de-DE" dirty="0" err="1"/>
              <a:t>Advancing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. Nur der untere Teil war noch in situ. </a:t>
            </a:r>
            <a:r>
              <a:rPr lang="de-DE" dirty="0" err="1"/>
              <a:t>Procession</a:t>
            </a:r>
            <a:r>
              <a:rPr lang="de-DE" dirty="0"/>
              <a:t> </a:t>
            </a:r>
            <a:r>
              <a:rPr lang="de-DE" dirty="0" err="1"/>
              <a:t>ceased</a:t>
            </a:r>
            <a:r>
              <a:rPr lang="de-DE" dirty="0"/>
              <a:t> at </a:t>
            </a:r>
            <a:r>
              <a:rPr lang="de-DE" dirty="0" err="1"/>
              <a:t>door</a:t>
            </a:r>
            <a:r>
              <a:rPr lang="de-DE" dirty="0"/>
              <a:t> 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3566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Assurnasirpal</a:t>
            </a:r>
            <a:r>
              <a:rPr lang="de-DE" dirty="0"/>
              <a:t> II. Ursprünglich von weiteren Figuren umgeben. BM: „</a:t>
            </a:r>
            <a:r>
              <a:rPr lang="de-DE" dirty="0" err="1"/>
              <a:t>holds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staff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royalty</a:t>
            </a:r>
            <a:r>
              <a:rPr lang="de-DE" dirty="0"/>
              <a:t>“. Aus dem NW-Palast in </a:t>
            </a:r>
            <a:r>
              <a:rPr lang="de-DE" dirty="0" err="1"/>
              <a:t>Kalhu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90409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Room 10,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register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slabs</a:t>
            </a:r>
            <a:r>
              <a:rPr lang="de-DE" dirty="0"/>
              <a:t> 6 and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8213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91D26-AAC8-78FB-215E-ED67281C8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3E71D46-4382-6118-E08B-56804B6DDB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487E17D-9BED-6D48-94A6-FC8B0DDBB5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Room 10,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register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slabs</a:t>
            </a:r>
            <a:r>
              <a:rPr lang="de-DE" dirty="0"/>
              <a:t> 6 and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7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17041A-A994-618D-A757-FC6A696A9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82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4855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Stone block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reconstructed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fragments</a:t>
            </a:r>
            <a:r>
              <a:rPr lang="de-DE" dirty="0"/>
              <a:t>! </a:t>
            </a:r>
            <a:r>
              <a:rPr lang="de-DE" dirty="0" err="1"/>
              <a:t>Slab</a:t>
            </a:r>
            <a:r>
              <a:rPr lang="de-DE" dirty="0"/>
              <a:t> </a:t>
            </a:r>
            <a:r>
              <a:rPr lang="de-DE" dirty="0" err="1"/>
              <a:t>unnumbered</a:t>
            </a:r>
            <a:r>
              <a:rPr lang="de-DE" dirty="0"/>
              <a:t>. Zeichnung von </a:t>
            </a:r>
            <a:r>
              <a:rPr lang="de-DE" dirty="0" err="1"/>
              <a:t>Flandin</a:t>
            </a:r>
            <a:r>
              <a:rPr lang="de-DE" dirty="0"/>
              <a:t> dazu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88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79895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Gypsum wall-panel relief: showing a bearded head facing right. From the style of </a:t>
            </a:r>
            <a:r>
              <a:rPr lang="en-US" dirty="0" err="1"/>
              <a:t>headress</a:t>
            </a:r>
            <a:r>
              <a:rPr lang="en-US" dirty="0"/>
              <a:t> and beard he is probably Syrian. Aus </a:t>
            </a:r>
            <a:r>
              <a:rPr lang="en-US" dirty="0" err="1"/>
              <a:t>Khorsabad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89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4105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Portions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stone</a:t>
            </a:r>
            <a:r>
              <a:rPr lang="de-DE" dirty="0"/>
              <a:t> block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restored</a:t>
            </a:r>
            <a:r>
              <a:rPr lang="de-DE" dirty="0"/>
              <a:t>. </a:t>
            </a:r>
            <a:r>
              <a:rPr lang="de-DE" dirty="0" err="1"/>
              <a:t>Slabs</a:t>
            </a:r>
            <a:r>
              <a:rPr lang="de-DE" dirty="0"/>
              <a:t> 1-2 (zwei </a:t>
            </a:r>
            <a:r>
              <a:rPr lang="de-DE" dirty="0" err="1"/>
              <a:t>slabs</a:t>
            </a:r>
            <a:r>
              <a:rPr lang="de-DE" dirty="0"/>
              <a:t> zusammengefügt)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90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57798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93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55956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0AD65-8884-977B-5BE5-335B71E3E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BB8208C-80AB-58A1-D2F5-AC76E728B0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F15C2A1-C910-2F53-3CAD-9426034EF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Portions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stone</a:t>
            </a:r>
            <a:r>
              <a:rPr lang="de-DE" dirty="0"/>
              <a:t> block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restored</a:t>
            </a:r>
            <a:r>
              <a:rPr lang="de-DE" dirty="0"/>
              <a:t>. </a:t>
            </a:r>
            <a:r>
              <a:rPr lang="de-DE" dirty="0" err="1"/>
              <a:t>Slabs</a:t>
            </a:r>
            <a:r>
              <a:rPr lang="de-DE" dirty="0"/>
              <a:t> 1-2 (zwei </a:t>
            </a:r>
            <a:r>
              <a:rPr lang="de-DE" dirty="0" err="1"/>
              <a:t>slabs</a:t>
            </a:r>
            <a:r>
              <a:rPr lang="de-DE" dirty="0"/>
              <a:t> zusammengefügt)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326EB8-2626-F68E-7FED-EBC831C1CD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95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0925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19857; Sargon II 009, k2. </a:t>
            </a:r>
            <a:r>
              <a:rPr lang="de-DE" dirty="0" err="1"/>
              <a:t>Lit</a:t>
            </a:r>
            <a:r>
              <a:rPr lang="de-DE" dirty="0"/>
              <a:t>.: Fig. 10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500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Slab</a:t>
            </a:r>
            <a:r>
              <a:rPr lang="de-DE" dirty="0"/>
              <a:t> 3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97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22471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Slab</a:t>
            </a:r>
            <a:r>
              <a:rPr lang="de-DE" dirty="0"/>
              <a:t> 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100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47483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102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3683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Themen der Reliefs im Louvre! (nicht Gesamtpalast)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103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443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Rückseite des </a:t>
            </a:r>
            <a:r>
              <a:rPr lang="de-DE" dirty="0" err="1"/>
              <a:t>Lamassu</a:t>
            </a:r>
            <a:r>
              <a:rPr lang="de-DE" dirty="0"/>
              <a:t> K2. </a:t>
            </a:r>
            <a:r>
              <a:rPr lang="de-DE" dirty="0" err="1"/>
              <a:t>Lit</a:t>
            </a:r>
            <a:r>
              <a:rPr lang="de-DE" dirty="0"/>
              <a:t>.: Fig. 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2026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Lit</a:t>
            </a:r>
            <a:r>
              <a:rPr lang="de-DE" dirty="0"/>
              <a:t>.: Fig.17a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875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19881. Falschrum? </a:t>
            </a:r>
            <a:r>
              <a:rPr lang="de-DE" dirty="0" err="1"/>
              <a:t>Lit</a:t>
            </a:r>
            <a:r>
              <a:rPr lang="de-DE" dirty="0"/>
              <a:t>.: Fig.17b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160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Lit</a:t>
            </a:r>
            <a:r>
              <a:rPr lang="de-DE" dirty="0"/>
              <a:t>.: Fig. 4b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F8489-6BAF-454C-8731-827CB0491FD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77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FDB29E-1BFE-3965-1CBF-AF3C0AA8E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2AFB49-4422-8351-0FDB-1D5F1A6A2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2024F9-0063-7E69-ED1D-464B159D9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B0A6-D11B-447C-8FF6-EDF118432E44}" type="datetimeFigureOut">
              <a:rPr lang="de-DE" smtClean="0"/>
              <a:t>15.06.2025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821937-7245-10EF-3CF4-F12630E1F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68C895-C6A1-B9C7-1395-D9147CCE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41E2-7C36-49D7-94D0-013681354F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729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60614-A318-A060-0A41-2D449DD25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852770B-A73A-37AF-6D46-7E8C74E87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788636-AE38-60B1-E691-B9DCB4C1C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B0A6-D11B-447C-8FF6-EDF118432E44}" type="datetimeFigureOut">
              <a:rPr lang="de-DE" smtClean="0"/>
              <a:t>15.06.2025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0FAD29-80A9-1C81-5295-2569B874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14C61C-8A2F-3F31-AAD6-3D3A737CE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41E2-7C36-49D7-94D0-013681354F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49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FBD272E-A37F-6FED-258B-914C57E915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A3131AD-109E-599B-F2E5-82DC88ACE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31F03D-72F5-250F-6EF7-E1538498B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B0A6-D11B-447C-8FF6-EDF118432E44}" type="datetimeFigureOut">
              <a:rPr lang="de-DE" smtClean="0"/>
              <a:t>15.06.2025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0858A4-01E4-7EF0-58C9-2B8B13E1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C69266-4E7E-6E2F-9212-014611602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41E2-7C36-49D7-94D0-013681354F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1009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3AAFF2-9BD3-6482-F1D0-07263DD63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9989B7-9536-49D0-5ACD-98B86862A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40F1CA-F995-AB42-1895-9F87B59A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B0A6-D11B-447C-8FF6-EDF118432E44}" type="datetimeFigureOut">
              <a:rPr lang="de-DE" smtClean="0"/>
              <a:t>15.06.2025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97D10F-7EF8-18A1-A75A-36CA7A7B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73528-B5F1-E88E-7D6D-4A0E193D7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41E2-7C36-49D7-94D0-013681354F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560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3CE10-5809-9F6B-1EFC-CE9213153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049168-B0BF-9F6F-DE3C-551884115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07B0BB-F916-8672-AB06-1C677AF88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B0A6-D11B-447C-8FF6-EDF118432E44}" type="datetimeFigureOut">
              <a:rPr lang="de-DE" smtClean="0"/>
              <a:t>15.06.2025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BF0E28-9C03-6A9A-45A5-EA4DD8AF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09D967-9EA5-CE7E-CAA5-8FB77F20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41E2-7C36-49D7-94D0-013681354F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103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477115-64A9-F434-9071-B6EACD75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671663-D7A4-D470-7667-3EDF4DE59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6150F5-466B-B6C1-C938-6DFD49F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BA4496C-21F9-0630-B74E-032DA2A9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B0A6-D11B-447C-8FF6-EDF118432E44}" type="datetimeFigureOut">
              <a:rPr lang="de-DE" smtClean="0"/>
              <a:t>15.06.2025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8DFE70-3056-40F6-6B2A-26685B1E1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B8F63DC-2E72-6383-22BA-1464FD329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41E2-7C36-49D7-94D0-013681354F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16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CA295-247B-1BEF-8217-DD497811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2F7319-D446-A4AC-6881-914292EAE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CBCD86-1D29-695A-E26C-C535C0C5C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925DE8-710E-AEC1-3275-36E9041C2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F5F8D61-0D2B-4AAD-2FFD-A4F5D33C6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00CC4E0-CE1D-8E45-282B-D2A05AD35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B0A6-D11B-447C-8FF6-EDF118432E44}" type="datetimeFigureOut">
              <a:rPr lang="de-DE" smtClean="0"/>
              <a:t>15.06.2025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C72566C-1BF5-868D-5AAA-F0F777DFF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0EC1FDE-A85D-1E62-D3F8-FDB429F3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41E2-7C36-49D7-94D0-013681354F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83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082FE-BD9D-8BDA-03EB-01A180F40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CEA176-B6CE-F405-BBCE-6D390FBC7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B0A6-D11B-447C-8FF6-EDF118432E44}" type="datetimeFigureOut">
              <a:rPr lang="de-DE" smtClean="0"/>
              <a:t>15.06.2025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EC4054-E7C4-794D-641E-EEC19A1B6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91C3B3-E49D-6278-C751-8D97DDF6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41E2-7C36-49D7-94D0-013681354F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54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7AAB70-DBDA-A8EA-B3CA-6DA1C56C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B0A6-D11B-447C-8FF6-EDF118432E44}" type="datetimeFigureOut">
              <a:rPr lang="de-DE" smtClean="0"/>
              <a:t>15.06.2025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051EC73-0574-90CB-58C5-397D6182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A7424B-CB2F-AD41-97FC-A73700CD7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41E2-7C36-49D7-94D0-013681354F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593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0CF78-EC4F-1855-6405-9F0533821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8D6B5F-6276-F3F9-C612-31335867C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2F7799E-015F-E949-3009-7AD6D186E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BA0105-1925-0FEC-8BEE-4BBFC957D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B0A6-D11B-447C-8FF6-EDF118432E44}" type="datetimeFigureOut">
              <a:rPr lang="de-DE" smtClean="0"/>
              <a:t>15.06.2025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B3725BF-6F08-6E17-910F-CC6BC2F18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D77E75-2584-D8E8-67CA-AD8FE106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41E2-7C36-49D7-94D0-013681354F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14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23B24-77EF-A249-EA26-02773094D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FB38834-CE78-FBB1-B2D9-D6AC1E12C6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D1D1CD-C322-E719-0438-42917BB9B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45838A2-FDDC-D142-9968-AEA4BD6A1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B0A6-D11B-447C-8FF6-EDF118432E44}" type="datetimeFigureOut">
              <a:rPr lang="de-DE" smtClean="0"/>
              <a:t>15.06.2025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159B51F-B4FD-E7BB-4B4A-EFF68B9DB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62DA3D-0C48-BC72-5E95-1363057CC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41E2-7C36-49D7-94D0-013681354F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595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E522783-CA7A-2677-381F-719CC0A4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712400-356B-CC51-25A3-953B958CB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84130D-D9B7-068F-B1E6-4071CA01C2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77B0A6-D11B-447C-8FF6-EDF118432E44}" type="datetimeFigureOut">
              <a:rPr lang="de-DE" smtClean="0"/>
              <a:t>15.06.2025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93065C-31A5-6C47-1901-410FDE181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B32E2D-CDA2-5FD4-FB2C-E39CBFDDA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3C41E2-7C36-49D7-94D0-013681354F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86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C11DFA-06F4-EA2A-EFC9-3AAC01C336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Die Palastreliefs und </a:t>
            </a:r>
            <a:r>
              <a:rPr lang="de-DE" dirty="0" err="1"/>
              <a:t>Lamassu</a:t>
            </a:r>
            <a:r>
              <a:rPr lang="de-DE" dirty="0"/>
              <a:t> aus </a:t>
            </a:r>
            <a:r>
              <a:rPr lang="de-DE" dirty="0" err="1"/>
              <a:t>Khorsabad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7B1A881-6F52-22B0-506A-ACCED9A1D7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171" y="4724401"/>
            <a:ext cx="9144000" cy="2133599"/>
          </a:xfrm>
        </p:spPr>
        <p:txBody>
          <a:bodyPr>
            <a:normAutofit fontScale="85000" lnSpcReduction="20000"/>
          </a:bodyPr>
          <a:lstStyle/>
          <a:p>
            <a:pPr algn="l" rtl="0">
              <a:buNone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Ruprecht-Karls-Universität Heidelberg</a:t>
            </a:r>
            <a:endParaRPr lang="de-DE" dirty="0">
              <a:effectLst/>
            </a:endParaRPr>
          </a:p>
          <a:p>
            <a:pPr algn="l" rtl="0">
              <a:buNone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Institut für Ur- und Frühgeschichte und Vorderasiatische Archäologie</a:t>
            </a:r>
            <a:endParaRPr lang="de-DE" dirty="0">
              <a:effectLst/>
            </a:endParaRPr>
          </a:p>
          <a:p>
            <a:pPr algn="l" rtl="0">
              <a:buNone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Seminar: Der Alte Orient im Louvre</a:t>
            </a:r>
            <a:endParaRPr lang="de-DE" dirty="0">
              <a:effectLst/>
            </a:endParaRPr>
          </a:p>
          <a:p>
            <a:pPr algn="l" rtl="0">
              <a:buNone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Dozent: Prof. Dr. Aaron Schmitt</a:t>
            </a:r>
            <a:endParaRPr lang="de-DE" dirty="0">
              <a:effectLst/>
            </a:endParaRPr>
          </a:p>
          <a:p>
            <a:pPr algn="l" rtl="0">
              <a:buNone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SS 2025</a:t>
            </a:r>
            <a:endParaRPr lang="de-DE" dirty="0">
              <a:effectLst/>
            </a:endParaRPr>
          </a:p>
          <a:p>
            <a:pPr algn="l" rtl="0">
              <a:buNone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17.06.2025</a:t>
            </a:r>
            <a:endParaRPr lang="de-DE" dirty="0">
              <a:effectLst/>
            </a:endParaRPr>
          </a:p>
          <a:p>
            <a:pPr algn="l" rtl="0"/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Referentin: Miriam Rebekka Unger</a:t>
            </a:r>
            <a:endParaRPr lang="de-DE" dirty="0">
              <a:effectLst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975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24FFD-BA05-FAC1-C6F2-9ACBDFA33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/>
              <a:t>Inschriften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4D5FC7-D924-1656-2CCB-92EDC9B81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4" descr="Ein Bild, das Artefakt, Kunst, Relief, Geschichte enthält.&#10;&#10;KI-generierte Inhalte können fehlerhaft sein.">
            <a:extLst>
              <a:ext uri="{FF2B5EF4-FFF2-40B4-BE49-F238E27FC236}">
                <a16:creationId xmlns:a16="http://schemas.microsoft.com/office/drawing/2014/main" id="{A5C6AE84-6F36-2C05-213E-027733BFC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1331541"/>
            <a:ext cx="9927771" cy="552645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E4646CD-7EBE-CBD5-02CB-2703CBAAACA1}"/>
              </a:ext>
            </a:extLst>
          </p:cNvPr>
          <p:cNvSpPr txBox="1"/>
          <p:nvPr/>
        </p:nvSpPr>
        <p:spPr>
          <a:xfrm>
            <a:off x="11059885" y="6498193"/>
            <a:ext cx="1332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19887</a:t>
            </a:r>
          </a:p>
        </p:txBody>
      </p:sp>
    </p:spTree>
    <p:extLst>
      <p:ext uri="{BB962C8B-B14F-4D97-AF65-F5344CB8AC3E}">
        <p14:creationId xmlns:p14="http://schemas.microsoft.com/office/powerpoint/2010/main" val="32759654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Beige, Braun, Kunst enthält.&#10;&#10;KI-generierte Inhalte können fehlerhaft sein.">
            <a:extLst>
              <a:ext uri="{FF2B5EF4-FFF2-40B4-BE49-F238E27FC236}">
                <a16:creationId xmlns:a16="http://schemas.microsoft.com/office/drawing/2014/main" id="{B8E3BD0B-6239-AA3B-AC4B-4FCA42EF1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741" y="986177"/>
            <a:ext cx="4740518" cy="587182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707E78E-7F59-8DF8-7256-DBE601102561}"/>
              </a:ext>
            </a:extLst>
          </p:cNvPr>
          <p:cNvSpPr txBox="1"/>
          <p:nvPr/>
        </p:nvSpPr>
        <p:spPr>
          <a:xfrm>
            <a:off x="8466259" y="6488668"/>
            <a:ext cx="316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19891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43CE2C2-BA5F-86D8-43AB-FC733407BACC}"/>
              </a:ext>
            </a:extLst>
          </p:cNvPr>
          <p:cNvSpPr txBox="1"/>
          <p:nvPr/>
        </p:nvSpPr>
        <p:spPr>
          <a:xfrm>
            <a:off x="8466259" y="5377542"/>
            <a:ext cx="2416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Höhe: 1,80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Breite: 2,45 m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DFA82D6-62A7-942E-3DBD-08A493C0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236219"/>
            <a:ext cx="11168743" cy="1277145"/>
          </a:xfrm>
        </p:spPr>
        <p:txBody>
          <a:bodyPr>
            <a:normAutofit fontScale="90000"/>
          </a:bodyPr>
          <a:lstStyle/>
          <a:p>
            <a:r>
              <a:rPr lang="de-DE" dirty="0"/>
              <a:t>Transport von Holz auf Wasser (Fassade von Hof VIII)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51427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F8513-028A-5AF6-53B5-425C6A2C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F9ADC-AA56-71B9-7B85-9195BDF69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113386"/>
            <a:ext cx="11168743" cy="1277145"/>
          </a:xfrm>
        </p:spPr>
        <p:txBody>
          <a:bodyPr>
            <a:normAutofit fontScale="90000"/>
          </a:bodyPr>
          <a:lstStyle/>
          <a:p>
            <a:r>
              <a:rPr lang="de-DE" dirty="0"/>
              <a:t>Transport von Holz auf Wasser (Fassade von Hof VIII)</a:t>
            </a:r>
            <a:br>
              <a:rPr lang="de-DE" dirty="0"/>
            </a:br>
            <a:endParaRPr lang="de-DE" dirty="0"/>
          </a:p>
        </p:txBody>
      </p:sp>
      <p:pic>
        <p:nvPicPr>
          <p:cNvPr id="5" name="Inhaltsplatzhalter 4" descr="Ein Bild, das Wand, Im Haus, Putz, Gebäude enthält.&#10;&#10;KI-generierte Inhalte können fehlerhaft sein.">
            <a:extLst>
              <a:ext uri="{FF2B5EF4-FFF2-40B4-BE49-F238E27FC236}">
                <a16:creationId xmlns:a16="http://schemas.microsoft.com/office/drawing/2014/main" id="{EBC4AAA5-9BBB-0A43-1C73-7D4E34A71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45" y="1144923"/>
            <a:ext cx="7734310" cy="5713077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F6A2970-BF92-74AF-7CC9-AA0ECBA652DF}"/>
              </a:ext>
            </a:extLst>
          </p:cNvPr>
          <p:cNvSpPr txBox="1"/>
          <p:nvPr/>
        </p:nvSpPr>
        <p:spPr>
          <a:xfrm>
            <a:off x="3918335" y="775747"/>
            <a:ext cx="4355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AO 19891, AO 19890, AO 19889, AO 19888</a:t>
            </a:r>
          </a:p>
        </p:txBody>
      </p:sp>
    </p:spTree>
    <p:extLst>
      <p:ext uri="{BB962C8B-B14F-4D97-AF65-F5344CB8AC3E}">
        <p14:creationId xmlns:p14="http://schemas.microsoft.com/office/powerpoint/2010/main" val="331860960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685A28-881D-F9E4-FE91-1199FF14A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Rechteck, Screenshot, Handschrift enthält.&#10;&#10;KI-generierte Inhalte können fehlerhaft sein.">
            <a:extLst>
              <a:ext uri="{FF2B5EF4-FFF2-40B4-BE49-F238E27FC236}">
                <a16:creationId xmlns:a16="http://schemas.microsoft.com/office/drawing/2014/main" id="{83B9D2BC-7186-8DEB-C052-A0D9CAB21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5" t="12531" r="14459" b="6728"/>
          <a:stretch>
            <a:fillRect/>
          </a:stretch>
        </p:blipFill>
        <p:spPr>
          <a:xfrm rot="16200000">
            <a:off x="1764158" y="-1764157"/>
            <a:ext cx="6861812" cy="10390127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4252597-3514-EBDD-8507-49749D995E8C}"/>
              </a:ext>
            </a:extLst>
          </p:cNvPr>
          <p:cNvSpPr txBox="1"/>
          <p:nvPr/>
        </p:nvSpPr>
        <p:spPr>
          <a:xfrm>
            <a:off x="10390128" y="6324600"/>
            <a:ext cx="180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Albenda</a:t>
            </a:r>
            <a:r>
              <a:rPr lang="de-DE" sz="1400" dirty="0"/>
              <a:t> 1986, </a:t>
            </a:r>
          </a:p>
          <a:p>
            <a:r>
              <a:rPr lang="de-DE" sz="1400" dirty="0"/>
              <a:t>Pl. 19.</a:t>
            </a:r>
          </a:p>
        </p:txBody>
      </p:sp>
    </p:spTree>
    <p:extLst>
      <p:ext uri="{BB962C8B-B14F-4D97-AF65-F5344CB8AC3E}">
        <p14:creationId xmlns:p14="http://schemas.microsoft.com/office/powerpoint/2010/main" val="34061142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4D4F1-72B5-DB53-A0A9-F80C7A81C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4001CF-778E-EB97-78A5-2D8C719EA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6575"/>
            <a:ext cx="10515600" cy="4351338"/>
          </a:xfrm>
        </p:spPr>
        <p:txBody>
          <a:bodyPr>
            <a:normAutofit/>
          </a:bodyPr>
          <a:lstStyle/>
          <a:p>
            <a:r>
              <a:rPr lang="de-DE" dirty="0"/>
              <a:t>Dur-</a:t>
            </a:r>
            <a:r>
              <a:rPr lang="de-DE" dirty="0" err="1"/>
              <a:t>šarru</a:t>
            </a:r>
            <a:r>
              <a:rPr lang="de-DE" dirty="0"/>
              <a:t>-</a:t>
            </a:r>
            <a:r>
              <a:rPr lang="de-DE" dirty="0" err="1"/>
              <a:t>ukin</a:t>
            </a:r>
            <a:r>
              <a:rPr lang="de-DE" dirty="0"/>
              <a:t> ist neue Hauptstadt nach </a:t>
            </a:r>
            <a:r>
              <a:rPr lang="de-DE" dirty="0" err="1"/>
              <a:t>Kalḫu</a:t>
            </a:r>
            <a:endParaRPr lang="de-DE" dirty="0"/>
          </a:p>
          <a:p>
            <a:r>
              <a:rPr lang="de-DE" dirty="0"/>
              <a:t>Inschriften: Annalen, Errungenschaften, Bau Dur-</a:t>
            </a:r>
            <a:r>
              <a:rPr lang="de-DE" dirty="0" err="1"/>
              <a:t>šarru</a:t>
            </a:r>
            <a:r>
              <a:rPr lang="de-DE" dirty="0"/>
              <a:t>-</a:t>
            </a:r>
            <a:r>
              <a:rPr lang="de-DE" dirty="0" err="1"/>
              <a:t>ukins</a:t>
            </a:r>
            <a:endParaRPr lang="de-DE" dirty="0"/>
          </a:p>
          <a:p>
            <a:r>
              <a:rPr lang="de-DE" dirty="0"/>
              <a:t>Themen</a:t>
            </a:r>
          </a:p>
          <a:p>
            <a:pPr lvl="1"/>
            <a:r>
              <a:rPr lang="de-DE" dirty="0"/>
              <a:t>Apotropäische Figuren</a:t>
            </a:r>
          </a:p>
          <a:p>
            <a:pPr lvl="1"/>
            <a:r>
              <a:rPr lang="de-DE" dirty="0"/>
              <a:t>Prozessionen: Höflinge, Beamte, Soldaten und König</a:t>
            </a:r>
          </a:p>
          <a:p>
            <a:pPr lvl="1"/>
            <a:r>
              <a:rPr lang="de-DE" dirty="0"/>
              <a:t>Tributbringer </a:t>
            </a:r>
          </a:p>
          <a:p>
            <a:pPr lvl="1"/>
            <a:r>
              <a:rPr lang="de-DE" dirty="0"/>
              <a:t>Transport von Holz über Wasser</a:t>
            </a:r>
          </a:p>
          <a:p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2458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Statue, Artefakt, Skulptur, Kunst enthält.&#10;&#10;KI-generierte Inhalte können fehlerhaft sein.">
            <a:extLst>
              <a:ext uri="{FF2B5EF4-FFF2-40B4-BE49-F238E27FC236}">
                <a16:creationId xmlns:a16="http://schemas.microsoft.com/office/drawing/2014/main" id="{57DD2182-2C99-AD2A-A5F6-7274F616B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0" y="-11906"/>
            <a:ext cx="5152429" cy="6869906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8FE0827-2435-B50E-9506-4CF148AAB79A}"/>
              </a:ext>
            </a:extLst>
          </p:cNvPr>
          <p:cNvSpPr txBox="1"/>
          <p:nvPr/>
        </p:nvSpPr>
        <p:spPr>
          <a:xfrm>
            <a:off x="10208812" y="6488668"/>
            <a:ext cx="114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19857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DF6B314-6BD0-3E2E-83FE-987D4248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/>
              <a:t>Inschriften</a:t>
            </a:r>
          </a:p>
        </p:txBody>
      </p:sp>
    </p:spTree>
    <p:extLst>
      <p:ext uri="{BB962C8B-B14F-4D97-AF65-F5344CB8AC3E}">
        <p14:creationId xmlns:p14="http://schemas.microsoft.com/office/powerpoint/2010/main" val="23466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29D42A-9E73-3340-8EC9-2D3209308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de-DE" dirty="0"/>
              <a:t>Inschriften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777267-B0E8-E3FA-F565-6BD288EA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316" y="954157"/>
            <a:ext cx="8925367" cy="590384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DE3EBFD-2714-80C2-5CE2-507F8BD3A850}"/>
              </a:ext>
            </a:extLst>
          </p:cNvPr>
          <p:cNvSpPr txBox="1"/>
          <p:nvPr/>
        </p:nvSpPr>
        <p:spPr>
          <a:xfrm>
            <a:off x="10558683" y="6488668"/>
            <a:ext cx="114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19857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52B3795-476D-5425-DDC9-D24E24B82BE7}"/>
              </a:ext>
            </a:extLst>
          </p:cNvPr>
          <p:cNvSpPr txBox="1"/>
          <p:nvPr/>
        </p:nvSpPr>
        <p:spPr>
          <a:xfrm>
            <a:off x="0" y="6334780"/>
            <a:ext cx="1633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André-Salvini 1995, Fig. 10.</a:t>
            </a:r>
          </a:p>
        </p:txBody>
      </p:sp>
    </p:spTree>
    <p:extLst>
      <p:ext uri="{BB962C8B-B14F-4D97-AF65-F5344CB8AC3E}">
        <p14:creationId xmlns:p14="http://schemas.microsoft.com/office/powerpoint/2010/main" val="4292434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DDC09-B02A-3529-F5FE-2C20993E3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88232-2CEB-EFC6-82BA-439BAE0E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55"/>
            <a:ext cx="10515600" cy="1325563"/>
          </a:xfrm>
        </p:spPr>
        <p:txBody>
          <a:bodyPr/>
          <a:lstStyle/>
          <a:p>
            <a:r>
              <a:rPr lang="de-DE" dirty="0"/>
              <a:t>Inschriften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D1D57E-2EB8-B288-629C-F040ADC84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363883" y="-126524"/>
            <a:ext cx="5464233" cy="850481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88B9D61-3718-A36F-7740-0691BD3335FB}"/>
              </a:ext>
            </a:extLst>
          </p:cNvPr>
          <p:cNvSpPr txBox="1"/>
          <p:nvPr/>
        </p:nvSpPr>
        <p:spPr>
          <a:xfrm>
            <a:off x="10348407" y="6488668"/>
            <a:ext cx="116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19857</a:t>
            </a:r>
          </a:p>
        </p:txBody>
      </p:sp>
    </p:spTree>
    <p:extLst>
      <p:ext uri="{BB962C8B-B14F-4D97-AF65-F5344CB8AC3E}">
        <p14:creationId xmlns:p14="http://schemas.microsoft.com/office/powerpoint/2010/main" val="1653720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BC747A-F0C7-5C0A-2AA3-B1E2A224B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2" descr="Ein Bild, das Kunst, Skulptur, draußen, Museum enthält.&#10;&#10;KI-generierte Inhalte können fehlerhaft sein.">
            <a:extLst>
              <a:ext uri="{FF2B5EF4-FFF2-40B4-BE49-F238E27FC236}">
                <a16:creationId xmlns:a16="http://schemas.microsoft.com/office/drawing/2014/main" id="{485CF2A0-F144-5EF3-C457-9BEFFE6AD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92"/>
          <a:stretch>
            <a:fillRect/>
          </a:stretch>
        </p:blipFill>
        <p:spPr>
          <a:xfrm>
            <a:off x="3270267" y="1021569"/>
            <a:ext cx="2825733" cy="5836431"/>
          </a:xfrm>
          <a:prstGeom prst="rect">
            <a:avLst/>
          </a:prstGeom>
        </p:spPr>
      </p:pic>
      <p:pic>
        <p:nvPicPr>
          <p:cNvPr id="5" name="Inhaltsplatzhalter 6" descr="Ein Bild, das Schwarzweiß, Entwurf, Stahl, Eisen enthält.&#10;&#10;KI-generierte Inhalte können fehlerhaft sein.">
            <a:extLst>
              <a:ext uri="{FF2B5EF4-FFF2-40B4-BE49-F238E27FC236}">
                <a16:creationId xmlns:a16="http://schemas.microsoft.com/office/drawing/2014/main" id="{64BAFB68-5AAA-5826-1FA6-85832818E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6630" y="1038831"/>
            <a:ext cx="6869359" cy="47813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337E39C-1B31-AA09-6686-87BCA982490A}"/>
              </a:ext>
            </a:extLst>
          </p:cNvPr>
          <p:cNvSpPr txBox="1"/>
          <p:nvPr/>
        </p:nvSpPr>
        <p:spPr>
          <a:xfrm>
            <a:off x="6202018" y="6488668"/>
            <a:ext cx="120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19881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9F69EDC-76C0-E012-E009-802B888BFE2D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Inschriften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4745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8AD54-94BD-979C-6B9E-C3304C9C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27187F-B4CA-2767-5A6C-B451BC360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de-DE" dirty="0"/>
              <a:t>Inschriften</a:t>
            </a:r>
          </a:p>
        </p:txBody>
      </p:sp>
      <p:pic>
        <p:nvPicPr>
          <p:cNvPr id="7" name="Inhaltsplatzhalter 6" descr="Ein Bild, das Schwarzweiß, Entwurf, Stahl, Eisen enthält.&#10;&#10;KI-generierte Inhalte können fehlerhaft sein.">
            <a:extLst>
              <a:ext uri="{FF2B5EF4-FFF2-40B4-BE49-F238E27FC236}">
                <a16:creationId xmlns:a16="http://schemas.microsoft.com/office/drawing/2014/main" id="{95FB5D1B-6F8D-13CC-B430-05EAB5BE5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6630" y="1038831"/>
            <a:ext cx="6869359" cy="4781385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01E4A7A-09A8-6602-3D34-6540460CA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90311" y="237403"/>
            <a:ext cx="4406096" cy="658241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E9FDD53-D773-D21D-2DF5-41FD1F725C6F}"/>
              </a:ext>
            </a:extLst>
          </p:cNvPr>
          <p:cNvSpPr txBox="1"/>
          <p:nvPr/>
        </p:nvSpPr>
        <p:spPr>
          <a:xfrm>
            <a:off x="6202018" y="6488668"/>
            <a:ext cx="120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19881</a:t>
            </a:r>
          </a:p>
        </p:txBody>
      </p:sp>
    </p:spTree>
    <p:extLst>
      <p:ext uri="{BB962C8B-B14F-4D97-AF65-F5344CB8AC3E}">
        <p14:creationId xmlns:p14="http://schemas.microsoft.com/office/powerpoint/2010/main" val="630123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898E5B-DE24-3798-D9AD-B22ACE446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2701" cy="2054612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B6B7E0-378E-7539-D624-E1639652F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787" y="0"/>
            <a:ext cx="4566213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4A4D90A-3386-EBC8-09F9-EC3AF606084D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Inschriften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BC0E004-5F50-F154-B6DF-F01FF5BAEB0D}"/>
              </a:ext>
            </a:extLst>
          </p:cNvPr>
          <p:cNvSpPr txBox="1"/>
          <p:nvPr/>
        </p:nvSpPr>
        <p:spPr>
          <a:xfrm>
            <a:off x="6435742" y="6488668"/>
            <a:ext cx="11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19863</a:t>
            </a:r>
          </a:p>
        </p:txBody>
      </p:sp>
      <p:pic>
        <p:nvPicPr>
          <p:cNvPr id="4" name="Grafik 3" descr="Ein Bild, das Statue, Kunst, Museum, Artefakt enthält.&#10;&#10;KI-generierte Inhalte können fehlerhaft sein.">
            <a:extLst>
              <a:ext uri="{FF2B5EF4-FFF2-40B4-BE49-F238E27FC236}">
                <a16:creationId xmlns:a16="http://schemas.microsoft.com/office/drawing/2014/main" id="{AF5E6B4F-BA6B-F41F-F068-86CA32BC4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829" y="943837"/>
            <a:ext cx="4041913" cy="59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5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Statue, Skulptur, Museum, Artefakt enthält.&#10;&#10;KI-generierte Inhalte können fehlerhaft sein.">
            <a:extLst>
              <a:ext uri="{FF2B5EF4-FFF2-40B4-BE49-F238E27FC236}">
                <a16:creationId xmlns:a16="http://schemas.microsoft.com/office/drawing/2014/main" id="{9EC62796-4AD6-7FA0-0DAC-CE0B6836D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64" y="-2630"/>
            <a:ext cx="5145472" cy="686063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CE0F273-62F2-5815-EACC-C99E8F41D780}"/>
              </a:ext>
            </a:extLst>
          </p:cNvPr>
          <p:cNvSpPr txBox="1"/>
          <p:nvPr/>
        </p:nvSpPr>
        <p:spPr>
          <a:xfrm>
            <a:off x="2362374" y="6488668"/>
            <a:ext cx="114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19857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2B06C16-958B-735C-38DD-287BC8C684F3}"/>
              </a:ext>
            </a:extLst>
          </p:cNvPr>
          <p:cNvSpPr txBox="1"/>
          <p:nvPr/>
        </p:nvSpPr>
        <p:spPr>
          <a:xfrm>
            <a:off x="8668736" y="6488668"/>
            <a:ext cx="116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19858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1410301-8285-1C73-DF80-92454FA00AFB}"/>
              </a:ext>
            </a:extLst>
          </p:cNvPr>
          <p:cNvSpPr txBox="1">
            <a:spLocks/>
          </p:cNvSpPr>
          <p:nvPr/>
        </p:nvSpPr>
        <p:spPr>
          <a:xfrm>
            <a:off x="410155" y="3903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Lamassu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693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F5E94-137A-F5F0-675F-8BDC889C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1F7E6-249E-7982-4760-8428AAB47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Rechteck, Karte enthält.&#10;&#10;KI-generierte Inhalte können fehlerhaft sein.">
            <a:extLst>
              <a:ext uri="{FF2B5EF4-FFF2-40B4-BE49-F238E27FC236}">
                <a16:creationId xmlns:a16="http://schemas.microsoft.com/office/drawing/2014/main" id="{D3EB3213-C91E-4732-19DC-2121F215F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8967" r="9709"/>
          <a:stretch>
            <a:fillRect/>
          </a:stretch>
        </p:blipFill>
        <p:spPr>
          <a:xfrm rot="16200000">
            <a:off x="838694" y="-224330"/>
            <a:ext cx="5167314" cy="6844696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7DD53B0-7C32-31DB-AB58-90CAD08A3BF2}"/>
              </a:ext>
            </a:extLst>
          </p:cNvPr>
          <p:cNvSpPr txBox="1"/>
          <p:nvPr/>
        </p:nvSpPr>
        <p:spPr>
          <a:xfrm>
            <a:off x="0" y="5771127"/>
            <a:ext cx="2981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Kertai</a:t>
            </a:r>
            <a:r>
              <a:rPr lang="de-DE" sz="1400" dirty="0"/>
              <a:t> 2015, 11.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7C4319-9985-52E3-B9D3-4FE524B29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701" y="144603"/>
            <a:ext cx="5347299" cy="578041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58466D0-CDC1-845E-33D5-57DEB17DF0EF}"/>
              </a:ext>
            </a:extLst>
          </p:cNvPr>
          <p:cNvSpPr txBox="1"/>
          <p:nvPr/>
        </p:nvSpPr>
        <p:spPr>
          <a:xfrm>
            <a:off x="8867776" y="5925015"/>
            <a:ext cx="3324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err="1"/>
              <a:t>Kertai</a:t>
            </a:r>
            <a:r>
              <a:rPr lang="de-DE" sz="1400" dirty="0"/>
              <a:t> 2015, 10A.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AFCADAB-BB4E-BCC5-FC17-38ED8BBDA3F1}"/>
              </a:ext>
            </a:extLst>
          </p:cNvPr>
          <p:cNvSpPr/>
          <p:nvPr/>
        </p:nvSpPr>
        <p:spPr>
          <a:xfrm>
            <a:off x="3422350" y="2517890"/>
            <a:ext cx="225725" cy="1850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0C7A0F7-6739-D712-E329-A3A8E31BEC07}"/>
              </a:ext>
            </a:extLst>
          </p:cNvPr>
          <p:cNvSpPr/>
          <p:nvPr/>
        </p:nvSpPr>
        <p:spPr>
          <a:xfrm>
            <a:off x="3380457" y="2963915"/>
            <a:ext cx="225725" cy="1850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EB6D2D4-7A69-E5E3-5048-A8A8A4D30C3D}"/>
              </a:ext>
            </a:extLst>
          </p:cNvPr>
          <p:cNvSpPr/>
          <p:nvPr/>
        </p:nvSpPr>
        <p:spPr>
          <a:xfrm>
            <a:off x="9273573" y="5369158"/>
            <a:ext cx="436869" cy="5558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6155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Kunst, Artefakt, Steinschnitt, Schnitzerei enthält.&#10;&#10;KI-generierte Inhalte können fehlerhaft sein.">
            <a:extLst>
              <a:ext uri="{FF2B5EF4-FFF2-40B4-BE49-F238E27FC236}">
                <a16:creationId xmlns:a16="http://schemas.microsoft.com/office/drawing/2014/main" id="{68F441EB-F0D8-FD56-792B-231196724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29" y="0"/>
            <a:ext cx="9165771" cy="6868218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30C023B-3C3A-5F7E-A00C-A0CD881664A2}"/>
              </a:ext>
            </a:extLst>
          </p:cNvPr>
          <p:cNvSpPr txBox="1"/>
          <p:nvPr/>
        </p:nvSpPr>
        <p:spPr>
          <a:xfrm>
            <a:off x="1865622" y="6488668"/>
            <a:ext cx="1160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19859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A80A421-8D9F-0528-B126-AE269208451C}"/>
              </a:ext>
            </a:extLst>
          </p:cNvPr>
          <p:cNvSpPr txBox="1">
            <a:spLocks/>
          </p:cNvSpPr>
          <p:nvPr/>
        </p:nvSpPr>
        <p:spPr>
          <a:xfrm>
            <a:off x="410155" y="3903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Lamassu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4028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29CE6-54F1-3EB8-AD9A-BB05D595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923B69-5438-053E-B610-585D9C6B4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err="1"/>
              <a:t>Khorsabad</a:t>
            </a:r>
            <a:r>
              <a:rPr lang="de-DE" dirty="0"/>
              <a:t> Lage</a:t>
            </a:r>
          </a:p>
          <a:p>
            <a:r>
              <a:rPr lang="de-DE" dirty="0"/>
              <a:t>Forschungsgeschichte</a:t>
            </a:r>
          </a:p>
          <a:p>
            <a:r>
              <a:rPr lang="de-DE" dirty="0"/>
              <a:t>Inschriften</a:t>
            </a:r>
          </a:p>
          <a:p>
            <a:r>
              <a:rPr lang="de-DE" dirty="0" err="1"/>
              <a:t>Lamassu</a:t>
            </a:r>
            <a:endParaRPr lang="de-DE" dirty="0"/>
          </a:p>
          <a:p>
            <a:r>
              <a:rPr lang="de-DE" dirty="0"/>
              <a:t>Apotropäische Figuren</a:t>
            </a:r>
          </a:p>
          <a:p>
            <a:r>
              <a:rPr lang="de-DE" dirty="0"/>
              <a:t>Höflinge und König (Fassade von Hof I)</a:t>
            </a:r>
          </a:p>
          <a:p>
            <a:r>
              <a:rPr lang="de-DE" dirty="0"/>
              <a:t>Tributbringer (Korridor 10)</a:t>
            </a:r>
          </a:p>
          <a:p>
            <a:r>
              <a:rPr lang="de-DE" dirty="0"/>
              <a:t>Transport von Holz auf Wasser (Fassade von Hof VIII)</a:t>
            </a:r>
          </a:p>
          <a:p>
            <a:r>
              <a:rPr lang="de-DE" dirty="0"/>
              <a:t>Zusammenfassung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3494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Statue, Artefakt, Skulptur, Kunst enthält.&#10;&#10;KI-generierte Inhalte können fehlerhaft sein.">
            <a:extLst>
              <a:ext uri="{FF2B5EF4-FFF2-40B4-BE49-F238E27FC236}">
                <a16:creationId xmlns:a16="http://schemas.microsoft.com/office/drawing/2014/main" id="{3691EEE6-B95E-12D0-CA5A-94E4C4BEA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499" cy="6858000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4D0BE351-62F3-E94D-3284-908A03366F81}"/>
              </a:ext>
            </a:extLst>
          </p:cNvPr>
          <p:cNvSpPr txBox="1">
            <a:spLocks/>
          </p:cNvSpPr>
          <p:nvPr/>
        </p:nvSpPr>
        <p:spPr>
          <a:xfrm>
            <a:off x="410155" y="3903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Lamassu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D166ED3-25C9-7FD3-751B-1E816775C6DE}"/>
              </a:ext>
            </a:extLst>
          </p:cNvPr>
          <p:cNvSpPr txBox="1"/>
          <p:nvPr/>
        </p:nvSpPr>
        <p:spPr>
          <a:xfrm>
            <a:off x="2379262" y="6488668"/>
            <a:ext cx="114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19857</a:t>
            </a:r>
          </a:p>
        </p:txBody>
      </p:sp>
    </p:spTree>
    <p:extLst>
      <p:ext uri="{BB962C8B-B14F-4D97-AF65-F5344CB8AC3E}">
        <p14:creationId xmlns:p14="http://schemas.microsoft.com/office/powerpoint/2010/main" val="1915616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Statue, Wand, Artefakt, Kunst enthält.&#10;&#10;KI-generierte Inhalte können fehlerhaft sein.">
            <a:extLst>
              <a:ext uri="{FF2B5EF4-FFF2-40B4-BE49-F238E27FC236}">
                <a16:creationId xmlns:a16="http://schemas.microsoft.com/office/drawing/2014/main" id="{C7C3D31E-C7B4-8D50-6526-E046CC1AC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87" y="-6029"/>
            <a:ext cx="6694714" cy="6864029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DE1AE21-6304-D79D-BEDA-69003D8643C7}"/>
              </a:ext>
            </a:extLst>
          </p:cNvPr>
          <p:cNvSpPr txBox="1"/>
          <p:nvPr/>
        </p:nvSpPr>
        <p:spPr>
          <a:xfrm>
            <a:off x="4332518" y="6492875"/>
            <a:ext cx="116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19859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075F63D-A266-2FEA-95DB-1CE87BC3C773}"/>
              </a:ext>
            </a:extLst>
          </p:cNvPr>
          <p:cNvSpPr txBox="1">
            <a:spLocks/>
          </p:cNvSpPr>
          <p:nvPr/>
        </p:nvSpPr>
        <p:spPr>
          <a:xfrm>
            <a:off x="410155" y="3903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Lamassu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3212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Statue, Skulptur, Artefakt, Schnitzerei enthält.&#10;&#10;KI-generierte Inhalte können fehlerhaft sein.">
            <a:extLst>
              <a:ext uri="{FF2B5EF4-FFF2-40B4-BE49-F238E27FC236}">
                <a16:creationId xmlns:a16="http://schemas.microsoft.com/office/drawing/2014/main" id="{90637A5A-98D5-9A12-9CA2-02BAC7879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27" y="0"/>
            <a:ext cx="5147145" cy="6862861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E7D5836-09A6-E174-F0DC-0F5D72A6E52D}"/>
              </a:ext>
            </a:extLst>
          </p:cNvPr>
          <p:cNvSpPr txBox="1"/>
          <p:nvPr/>
        </p:nvSpPr>
        <p:spPr>
          <a:xfrm>
            <a:off x="8669572" y="6488668"/>
            <a:ext cx="114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19857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541A015-12DD-3617-CA3F-7781B23DEAAA}"/>
              </a:ext>
            </a:extLst>
          </p:cNvPr>
          <p:cNvSpPr txBox="1">
            <a:spLocks/>
          </p:cNvSpPr>
          <p:nvPr/>
        </p:nvSpPr>
        <p:spPr>
          <a:xfrm>
            <a:off x="410155" y="3903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Lamassu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5096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0B1522-D4A7-2C73-C04C-B50940B0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269316"/>
            <a:ext cx="10515600" cy="1325563"/>
          </a:xfrm>
        </p:spPr>
        <p:txBody>
          <a:bodyPr/>
          <a:lstStyle/>
          <a:p>
            <a:r>
              <a:rPr lang="de-DE" dirty="0"/>
              <a:t>Genien/apotropäische Figuren</a:t>
            </a:r>
            <a:br>
              <a:rPr lang="de-DE" dirty="0"/>
            </a:b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694D7EF-0EC4-D0EE-F32C-342FC9499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r="24783"/>
          <a:stretch/>
        </p:blipFill>
        <p:spPr>
          <a:xfrm>
            <a:off x="7957457" y="0"/>
            <a:ext cx="2960914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6BA8F52-81F6-CE99-179D-105801237632}"/>
              </a:ext>
            </a:extLst>
          </p:cNvPr>
          <p:cNvSpPr txBox="1"/>
          <p:nvPr/>
        </p:nvSpPr>
        <p:spPr>
          <a:xfrm>
            <a:off x="6770479" y="6488668"/>
            <a:ext cx="118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19862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628F2A0-766E-DFD0-EE06-5C0C67B63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0685" y="5276396"/>
            <a:ext cx="1926772" cy="819604"/>
          </a:xfrm>
        </p:spPr>
        <p:txBody>
          <a:bodyPr>
            <a:normAutofit/>
          </a:bodyPr>
          <a:lstStyle/>
          <a:p>
            <a:r>
              <a:rPr lang="de-DE" sz="1800" dirty="0"/>
              <a:t>Höhe: 5,45 m</a:t>
            </a:r>
          </a:p>
          <a:p>
            <a:r>
              <a:rPr lang="de-DE" sz="1800" dirty="0"/>
              <a:t>Breite: 2,08 m</a:t>
            </a:r>
          </a:p>
        </p:txBody>
      </p:sp>
    </p:spTree>
    <p:extLst>
      <p:ext uri="{BB962C8B-B14F-4D97-AF65-F5344CB8AC3E}">
        <p14:creationId xmlns:p14="http://schemas.microsoft.com/office/powerpoint/2010/main" val="1701646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4E74C-DE0B-B968-9AAD-CB507A0DA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8293B-7B91-FAAE-CDE1-1A553D926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Rechteck, Karte enthält.&#10;&#10;KI-generierte Inhalte können fehlerhaft sein.">
            <a:extLst>
              <a:ext uri="{FF2B5EF4-FFF2-40B4-BE49-F238E27FC236}">
                <a16:creationId xmlns:a16="http://schemas.microsoft.com/office/drawing/2014/main" id="{468FAF2E-09C5-420E-E7F3-AFF9CE627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8967" r="9709"/>
          <a:stretch>
            <a:fillRect/>
          </a:stretch>
        </p:blipFill>
        <p:spPr>
          <a:xfrm rot="16200000">
            <a:off x="1837560" y="-1113101"/>
            <a:ext cx="6858000" cy="908420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1A1CF1F-4B88-8888-C52A-DB4389CF1EBC}"/>
              </a:ext>
            </a:extLst>
          </p:cNvPr>
          <p:cNvSpPr txBox="1"/>
          <p:nvPr/>
        </p:nvSpPr>
        <p:spPr>
          <a:xfrm>
            <a:off x="9808662" y="6550223"/>
            <a:ext cx="2373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Kertai</a:t>
            </a:r>
            <a:r>
              <a:rPr lang="de-DE" sz="1400" dirty="0"/>
              <a:t> 2015, 11.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91228C8-5585-16FB-F134-E5C8DE1ACFDE}"/>
              </a:ext>
            </a:extLst>
          </p:cNvPr>
          <p:cNvSpPr/>
          <p:nvPr/>
        </p:nvSpPr>
        <p:spPr>
          <a:xfrm>
            <a:off x="6096000" y="3010237"/>
            <a:ext cx="436869" cy="418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1924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1C288-CC19-BD40-FF7E-A4A9EEB39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7370C-14ED-43C7-A363-A42E47A33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269316"/>
            <a:ext cx="10515600" cy="1325563"/>
          </a:xfrm>
        </p:spPr>
        <p:txBody>
          <a:bodyPr/>
          <a:lstStyle/>
          <a:p>
            <a:r>
              <a:rPr lang="de-DE" dirty="0"/>
              <a:t>Genien/apotropäische Figuren</a:t>
            </a:r>
            <a:br>
              <a:rPr lang="de-DE" dirty="0"/>
            </a:b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A2707EB-B340-B9AB-5B77-DAB0E0E22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r="24783"/>
          <a:stretch/>
        </p:blipFill>
        <p:spPr>
          <a:xfrm>
            <a:off x="7957457" y="0"/>
            <a:ext cx="2960914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6157A3F-9BE0-C86A-CFA2-C55E06130D7E}"/>
              </a:ext>
            </a:extLst>
          </p:cNvPr>
          <p:cNvSpPr txBox="1"/>
          <p:nvPr/>
        </p:nvSpPr>
        <p:spPr>
          <a:xfrm>
            <a:off x="6770479" y="6488668"/>
            <a:ext cx="118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19862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967646AB-DFDC-8EF0-DD16-01A1036B5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0685" y="5276396"/>
            <a:ext cx="1926772" cy="819604"/>
          </a:xfrm>
        </p:spPr>
        <p:txBody>
          <a:bodyPr>
            <a:normAutofit/>
          </a:bodyPr>
          <a:lstStyle/>
          <a:p>
            <a:r>
              <a:rPr lang="de-DE" sz="1800" dirty="0"/>
              <a:t>Höhe: 5,45 m</a:t>
            </a:r>
          </a:p>
          <a:p>
            <a:r>
              <a:rPr lang="de-DE" sz="1800" dirty="0"/>
              <a:t>Breite: 2,08 m</a:t>
            </a:r>
          </a:p>
        </p:txBody>
      </p:sp>
    </p:spTree>
    <p:extLst>
      <p:ext uri="{BB962C8B-B14F-4D97-AF65-F5344CB8AC3E}">
        <p14:creationId xmlns:p14="http://schemas.microsoft.com/office/powerpoint/2010/main" val="4110772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3E5F5-CC78-7D01-FB0E-CC18BC334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6A24D-6919-0D74-D54E-15E477BB2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269316"/>
            <a:ext cx="10515600" cy="1325563"/>
          </a:xfrm>
        </p:spPr>
        <p:txBody>
          <a:bodyPr/>
          <a:lstStyle/>
          <a:p>
            <a:r>
              <a:rPr lang="de-DE" dirty="0"/>
              <a:t>Genien/apotropäische Figuren</a:t>
            </a:r>
            <a:br>
              <a:rPr lang="de-DE" dirty="0"/>
            </a:b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C30FA9-9651-137F-B11C-F9B8A0D64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r="24783"/>
          <a:stretch/>
        </p:blipFill>
        <p:spPr>
          <a:xfrm>
            <a:off x="7957457" y="0"/>
            <a:ext cx="2960914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3AB9DFE-53BF-7E84-4429-59AC274AB761}"/>
              </a:ext>
            </a:extLst>
          </p:cNvPr>
          <p:cNvSpPr txBox="1"/>
          <p:nvPr/>
        </p:nvSpPr>
        <p:spPr>
          <a:xfrm>
            <a:off x="6770479" y="6488668"/>
            <a:ext cx="118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19862</a:t>
            </a:r>
          </a:p>
        </p:txBody>
      </p:sp>
      <p:pic>
        <p:nvPicPr>
          <p:cNvPr id="4" name="Grafik 3" descr="Ein Bild, das Statue, Kunst, Steinschnitt, Artefakt enthält.&#10;&#10;KI-generierte Inhalte können fehlerhaft sein.">
            <a:extLst>
              <a:ext uri="{FF2B5EF4-FFF2-40B4-BE49-F238E27FC236}">
                <a16:creationId xmlns:a16="http://schemas.microsoft.com/office/drawing/2014/main" id="{538F4F6A-D93A-81EA-1CE4-889217573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 t="-2" r="8887" b="39585"/>
          <a:stretch>
            <a:fillRect/>
          </a:stretch>
        </p:blipFill>
        <p:spPr>
          <a:xfrm>
            <a:off x="1050442" y="1114424"/>
            <a:ext cx="4769333" cy="5160845"/>
          </a:xfrm>
          <a:prstGeom prst="rect">
            <a:avLst/>
          </a:prstGeom>
        </p:spPr>
      </p:pic>
      <p:sp>
        <p:nvSpPr>
          <p:cNvPr id="14" name="Inhaltsplatzhalter 11">
            <a:extLst>
              <a:ext uri="{FF2B5EF4-FFF2-40B4-BE49-F238E27FC236}">
                <a16:creationId xmlns:a16="http://schemas.microsoft.com/office/drawing/2014/main" id="{897401E2-02E9-DE24-C4B9-99C1F72C5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0685" y="5276396"/>
            <a:ext cx="1926772" cy="819604"/>
          </a:xfrm>
        </p:spPr>
        <p:txBody>
          <a:bodyPr>
            <a:normAutofit/>
          </a:bodyPr>
          <a:lstStyle/>
          <a:p>
            <a:r>
              <a:rPr lang="de-DE" sz="1800" dirty="0"/>
              <a:t>Höhe: 5,45 m</a:t>
            </a:r>
          </a:p>
          <a:p>
            <a:r>
              <a:rPr lang="de-DE" sz="1800" dirty="0"/>
              <a:t>Breite: 2,08 m</a:t>
            </a:r>
          </a:p>
        </p:txBody>
      </p:sp>
    </p:spTree>
    <p:extLst>
      <p:ext uri="{BB962C8B-B14F-4D97-AF65-F5344CB8AC3E}">
        <p14:creationId xmlns:p14="http://schemas.microsoft.com/office/powerpoint/2010/main" val="1419035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FA5B9-A2DC-BE11-B5EB-7EC6C7149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73B001-B0BB-7EAF-5353-D1F743220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269316"/>
            <a:ext cx="10515600" cy="1325563"/>
          </a:xfrm>
        </p:spPr>
        <p:txBody>
          <a:bodyPr/>
          <a:lstStyle/>
          <a:p>
            <a:r>
              <a:rPr lang="de-DE" dirty="0"/>
              <a:t>Genien/apotropäische Figuren</a:t>
            </a:r>
            <a:br>
              <a:rPr lang="de-DE" dirty="0"/>
            </a:b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B730862-000E-5065-E458-49F7B63D8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r="24783"/>
          <a:stretch/>
        </p:blipFill>
        <p:spPr>
          <a:xfrm>
            <a:off x="7957457" y="0"/>
            <a:ext cx="2960914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D1606AA-B0FE-6BFE-40E1-07E02CEA9D09}"/>
              </a:ext>
            </a:extLst>
          </p:cNvPr>
          <p:cNvSpPr txBox="1"/>
          <p:nvPr/>
        </p:nvSpPr>
        <p:spPr>
          <a:xfrm>
            <a:off x="6770479" y="6488668"/>
            <a:ext cx="118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19862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E4BE0500-DF58-CA27-B889-F67048C85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0685" y="5276396"/>
            <a:ext cx="1926772" cy="819604"/>
          </a:xfrm>
        </p:spPr>
        <p:txBody>
          <a:bodyPr>
            <a:normAutofit/>
          </a:bodyPr>
          <a:lstStyle/>
          <a:p>
            <a:r>
              <a:rPr lang="de-DE" sz="1800" dirty="0"/>
              <a:t>Höhe: 5,45 m</a:t>
            </a:r>
          </a:p>
          <a:p>
            <a:r>
              <a:rPr lang="de-DE" sz="1800" dirty="0"/>
              <a:t>Breite: 2,08 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106F23-F582-BB7C-3A19-D55FEBC5A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t="36111" r="30494" b="24305"/>
          <a:stretch>
            <a:fillRect/>
          </a:stretch>
        </p:blipFill>
        <p:spPr>
          <a:xfrm>
            <a:off x="914400" y="1243360"/>
            <a:ext cx="4985656" cy="507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99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05B4F-FD99-C32A-4CBC-C83BBA023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A7EFAB68-3E14-DB2B-5E9B-DDA625BA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926771" cy="2027918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3" name="Inhaltsplatzhalter 4" descr="Ein Bild, das Statue, Schnitzerei, Steinschnitt, Skulptur enthält.&#10;&#10;KI-generierte Inhalte können fehlerhaft sein.">
            <a:extLst>
              <a:ext uri="{FF2B5EF4-FFF2-40B4-BE49-F238E27FC236}">
                <a16:creationId xmlns:a16="http://schemas.microsoft.com/office/drawing/2014/main" id="{F0FF0F97-CEA8-77F4-5A72-DB65F8D2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1155187"/>
            <a:ext cx="6455460" cy="484159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AE7DB75-A0D1-A3DE-6AC6-80B7D1C2E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r="24783"/>
          <a:stretch/>
        </p:blipFill>
        <p:spPr>
          <a:xfrm>
            <a:off x="7957457" y="0"/>
            <a:ext cx="2960914" cy="685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6E340F1-B5AA-B4C4-C852-B9B6F798923C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Genien/apotropäische Figuren</a:t>
            </a:r>
            <a:br>
              <a:rPr lang="de-DE" dirty="0"/>
            </a:b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26FDEFD-D614-3D7F-9A6E-05498FBED2DF}"/>
              </a:ext>
            </a:extLst>
          </p:cNvPr>
          <p:cNvSpPr txBox="1"/>
          <p:nvPr/>
        </p:nvSpPr>
        <p:spPr>
          <a:xfrm>
            <a:off x="6770479" y="6488668"/>
            <a:ext cx="118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19862</a:t>
            </a:r>
          </a:p>
        </p:txBody>
      </p:sp>
    </p:spTree>
    <p:extLst>
      <p:ext uri="{BB962C8B-B14F-4D97-AF65-F5344CB8AC3E}">
        <p14:creationId xmlns:p14="http://schemas.microsoft.com/office/powerpoint/2010/main" val="3268428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Artefakt, Kunst, Schnitzerei, Steinschnitt enthält.&#10;&#10;KI-generierte Inhalte können fehlerhaft sein.">
            <a:extLst>
              <a:ext uri="{FF2B5EF4-FFF2-40B4-BE49-F238E27FC236}">
                <a16:creationId xmlns:a16="http://schemas.microsoft.com/office/drawing/2014/main" id="{D169A436-B61C-6AD1-C81B-6A172B764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t="49325" r="57161" b="22774"/>
          <a:stretch>
            <a:fillRect/>
          </a:stretch>
        </p:blipFill>
        <p:spPr>
          <a:xfrm>
            <a:off x="434067" y="1864195"/>
            <a:ext cx="2562225" cy="4051378"/>
          </a:xfrm>
          <a:prstGeom prst="rect">
            <a:avLst/>
          </a:prstGeom>
        </p:spPr>
      </p:pic>
      <p:pic>
        <p:nvPicPr>
          <p:cNvPr id="9" name="Grafik 8" descr="Ein Bild, das Statue, Kunst, Steinschnitt, Artefakt enthält.&#10;&#10;KI-generierte Inhalte können fehlerhaft sein.">
            <a:extLst>
              <a:ext uri="{FF2B5EF4-FFF2-40B4-BE49-F238E27FC236}">
                <a16:creationId xmlns:a16="http://schemas.microsoft.com/office/drawing/2014/main" id="{430CDA90-BE78-73F6-2901-101A6133F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56689" r="54586" b="15093"/>
          <a:stretch>
            <a:fillRect/>
          </a:stretch>
        </p:blipFill>
        <p:spPr>
          <a:xfrm>
            <a:off x="3362371" y="1874525"/>
            <a:ext cx="4229006" cy="404104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36E834C-F418-A6A8-B0C7-126BA863D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r="24783"/>
          <a:stretch/>
        </p:blipFill>
        <p:spPr>
          <a:xfrm>
            <a:off x="7957457" y="0"/>
            <a:ext cx="2960914" cy="6858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CE042C8-6C79-816D-9A9A-033AEA4D3BB1}"/>
              </a:ext>
            </a:extLst>
          </p:cNvPr>
          <p:cNvSpPr txBox="1"/>
          <p:nvPr/>
        </p:nvSpPr>
        <p:spPr>
          <a:xfrm>
            <a:off x="6770479" y="6488668"/>
            <a:ext cx="118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19862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AE4FA9-A0BB-167C-3181-959CCEE95864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Genien/apotropäische Figuren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942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207F7-C7B9-D1A7-3708-0780BCE8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718BBA-0A1B-E021-50B8-5137E191C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4976" y="6492875"/>
            <a:ext cx="1338942" cy="365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 err="1"/>
              <a:t>Kertai</a:t>
            </a:r>
            <a:r>
              <a:rPr lang="de-DE" sz="1400" dirty="0"/>
              <a:t> 2015, 2.</a:t>
            </a:r>
          </a:p>
        </p:txBody>
      </p:sp>
      <p:pic>
        <p:nvPicPr>
          <p:cNvPr id="6" name="Grafik 5" descr="Ein Bild, das Text, Kunst, Karte enthält.&#10;&#10;KI-generierte Inhalte können fehlerhaft sein.">
            <a:extLst>
              <a:ext uri="{FF2B5EF4-FFF2-40B4-BE49-F238E27FC236}">
                <a16:creationId xmlns:a16="http://schemas.microsoft.com/office/drawing/2014/main" id="{60929313-60E1-29E8-CB60-517C97263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1" t="5517" r="9863" b="22135"/>
          <a:stretch>
            <a:fillRect/>
          </a:stretch>
        </p:blipFill>
        <p:spPr>
          <a:xfrm rot="16200000">
            <a:off x="2663281" y="-1306258"/>
            <a:ext cx="6865437" cy="9477953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FD00DCED-AE0E-6735-533F-40B284F952F3}"/>
              </a:ext>
            </a:extLst>
          </p:cNvPr>
          <p:cNvCxnSpPr>
            <a:cxnSpLocks/>
          </p:cNvCxnSpPr>
          <p:nvPr/>
        </p:nvCxnSpPr>
        <p:spPr>
          <a:xfrm>
            <a:off x="8802094" y="3144363"/>
            <a:ext cx="33319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444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3B0DB-116E-8D68-1E90-AD3287639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BDD3554-54D0-2D50-1A49-5F6033D44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926771" cy="2027918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3" name="Inhaltsplatzhalter 4" descr="Ein Bild, das Statue, Schnitzerei, Steinschnitt, Skulptur enthält.&#10;&#10;KI-generierte Inhalte können fehlerhaft sein.">
            <a:extLst>
              <a:ext uri="{FF2B5EF4-FFF2-40B4-BE49-F238E27FC236}">
                <a16:creationId xmlns:a16="http://schemas.microsoft.com/office/drawing/2014/main" id="{8E1C0623-5FF0-9BD3-6BB5-E36D0E0FA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1155187"/>
            <a:ext cx="6455460" cy="484159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F695C38-F101-8700-B6E4-E8741A17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r="24783"/>
          <a:stretch/>
        </p:blipFill>
        <p:spPr>
          <a:xfrm>
            <a:off x="7957457" y="0"/>
            <a:ext cx="2960914" cy="685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2465E53-E5D9-B89F-BC7C-8BCF0280E639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Genien/apotropäische Figuren</a:t>
            </a:r>
            <a:br>
              <a:rPr lang="de-DE" dirty="0"/>
            </a:b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30B5F80-B263-AF83-AD15-33B7371C0636}"/>
              </a:ext>
            </a:extLst>
          </p:cNvPr>
          <p:cNvSpPr txBox="1"/>
          <p:nvPr/>
        </p:nvSpPr>
        <p:spPr>
          <a:xfrm>
            <a:off x="6770479" y="6488668"/>
            <a:ext cx="118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19862</a:t>
            </a:r>
          </a:p>
        </p:txBody>
      </p:sp>
    </p:spTree>
    <p:extLst>
      <p:ext uri="{BB962C8B-B14F-4D97-AF65-F5344CB8AC3E}">
        <p14:creationId xmlns:p14="http://schemas.microsoft.com/office/powerpoint/2010/main" val="1834182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C8AA52-4A8D-4137-7B5F-8726D2CAE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28" y="5298168"/>
            <a:ext cx="1872343" cy="808718"/>
          </a:xfrm>
        </p:spPr>
        <p:txBody>
          <a:bodyPr>
            <a:normAutofit/>
          </a:bodyPr>
          <a:lstStyle/>
          <a:p>
            <a:r>
              <a:rPr lang="de-DE" sz="1800" dirty="0"/>
              <a:t>Höhe: 4,70 m</a:t>
            </a:r>
          </a:p>
          <a:p>
            <a:r>
              <a:rPr lang="de-DE" sz="1800" dirty="0"/>
              <a:t>Breite: 1,88 m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74E11767-5405-26C6-750A-712D161FA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/>
          <a:stretch/>
        </p:blipFill>
        <p:spPr>
          <a:xfrm>
            <a:off x="7641771" y="0"/>
            <a:ext cx="4550229" cy="686525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3258FC8-C377-C35B-315E-8D335771EB65}"/>
              </a:ext>
            </a:extLst>
          </p:cNvPr>
          <p:cNvSpPr txBox="1"/>
          <p:nvPr/>
        </p:nvSpPr>
        <p:spPr>
          <a:xfrm>
            <a:off x="6433457" y="6488668"/>
            <a:ext cx="120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19861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B25333F-E4C3-A4E8-553D-BB5FFB436FD7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Genien/apotropäische Figuren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5185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68687-B422-48BE-F813-1562B7C8B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06F8A-8E25-2307-48D1-43A4AC7F4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Rechteck, Karte enthält.&#10;&#10;KI-generierte Inhalte können fehlerhaft sein.">
            <a:extLst>
              <a:ext uri="{FF2B5EF4-FFF2-40B4-BE49-F238E27FC236}">
                <a16:creationId xmlns:a16="http://schemas.microsoft.com/office/drawing/2014/main" id="{E6602BD9-2961-17D2-8CB6-F99E5F305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8967" r="9709"/>
          <a:stretch>
            <a:fillRect/>
          </a:stretch>
        </p:blipFill>
        <p:spPr>
          <a:xfrm rot="16200000">
            <a:off x="1837560" y="-1113101"/>
            <a:ext cx="6858000" cy="908420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3B96C61-FFE4-39F1-6B2D-776FB33849EF}"/>
              </a:ext>
            </a:extLst>
          </p:cNvPr>
          <p:cNvSpPr txBox="1"/>
          <p:nvPr/>
        </p:nvSpPr>
        <p:spPr>
          <a:xfrm>
            <a:off x="9818187" y="6544161"/>
            <a:ext cx="2373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Kertai</a:t>
            </a:r>
            <a:r>
              <a:rPr lang="de-DE" sz="1400" dirty="0"/>
              <a:t> 2015, 11.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A1AAA71-37E6-497C-18C8-94000E82B3CF}"/>
              </a:ext>
            </a:extLst>
          </p:cNvPr>
          <p:cNvSpPr/>
          <p:nvPr/>
        </p:nvSpPr>
        <p:spPr>
          <a:xfrm>
            <a:off x="5141140" y="6125398"/>
            <a:ext cx="436869" cy="418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489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909CF-E2C5-07AE-985D-46CD3ADE1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29B222-6047-7D78-452B-354A68A29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28" y="5298168"/>
            <a:ext cx="1872343" cy="808718"/>
          </a:xfrm>
        </p:spPr>
        <p:txBody>
          <a:bodyPr>
            <a:normAutofit/>
          </a:bodyPr>
          <a:lstStyle/>
          <a:p>
            <a:r>
              <a:rPr lang="de-DE" sz="1800" dirty="0"/>
              <a:t>Höhe: 4,70 m</a:t>
            </a:r>
          </a:p>
          <a:p>
            <a:r>
              <a:rPr lang="de-DE" sz="1800" dirty="0"/>
              <a:t>Breite: 1,88 m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67AAA237-8A10-5D7C-C41E-D70D74F6E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/>
          <a:stretch/>
        </p:blipFill>
        <p:spPr>
          <a:xfrm>
            <a:off x="7641771" y="0"/>
            <a:ext cx="4550229" cy="686525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D76E76A-1129-FE34-7164-8663A4AFA2DF}"/>
              </a:ext>
            </a:extLst>
          </p:cNvPr>
          <p:cNvSpPr txBox="1"/>
          <p:nvPr/>
        </p:nvSpPr>
        <p:spPr>
          <a:xfrm>
            <a:off x="6433457" y="6488668"/>
            <a:ext cx="120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19861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432F326-7EAF-FEAB-0EDE-CD3628BB4A41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Apotropäische Figuren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3227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B9888-0EA5-CD99-2966-272F70AB3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07E6AB63-DAD4-415A-262F-968816501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/>
          <a:stretch/>
        </p:blipFill>
        <p:spPr>
          <a:xfrm>
            <a:off x="7641771" y="0"/>
            <a:ext cx="4550229" cy="686525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EB3C553-5F63-526B-A9BB-F011877B6F1A}"/>
              </a:ext>
            </a:extLst>
          </p:cNvPr>
          <p:cNvSpPr txBox="1"/>
          <p:nvPr/>
        </p:nvSpPr>
        <p:spPr>
          <a:xfrm>
            <a:off x="6433457" y="6488668"/>
            <a:ext cx="120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19861</a:t>
            </a:r>
          </a:p>
        </p:txBody>
      </p:sp>
      <p:pic>
        <p:nvPicPr>
          <p:cNvPr id="2" name="Inhaltsplatzhalter 4" descr="Ein Bild, das Steinschnitt, Artefakt, Schnitzerei, Skulptur enthält.&#10;&#10;KI-generierte Inhalte können fehlerhaft sein.">
            <a:extLst>
              <a:ext uri="{FF2B5EF4-FFF2-40B4-BE49-F238E27FC236}">
                <a16:creationId xmlns:a16="http://schemas.microsoft.com/office/drawing/2014/main" id="{A5A948C8-9BF5-7B68-9319-356875263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5"/>
          <a:stretch/>
        </p:blipFill>
        <p:spPr>
          <a:xfrm>
            <a:off x="1404258" y="991514"/>
            <a:ext cx="4037084" cy="5866486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2E69087-98EB-55F8-9066-9A54D523982D}"/>
              </a:ext>
            </a:extLst>
          </p:cNvPr>
          <p:cNvSpPr txBox="1">
            <a:spLocks/>
          </p:cNvSpPr>
          <p:nvPr/>
        </p:nvSpPr>
        <p:spPr>
          <a:xfrm>
            <a:off x="5769428" y="5298168"/>
            <a:ext cx="1872343" cy="808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/>
              <a:t>Höhe: 4,70 m</a:t>
            </a:r>
          </a:p>
          <a:p>
            <a:r>
              <a:rPr lang="de-DE" sz="1800"/>
              <a:t>Breite: 1,88 m</a:t>
            </a:r>
            <a:endParaRPr lang="de-DE" sz="1800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C2F0C45-BC23-1E7D-A798-CF0F7314B5AB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Apotropäische Figuren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2115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teinschnitt, Artefakt, Schnitzerei, Statue enthält.&#10;&#10;KI-generierte Inhalte können fehlerhaft sein.">
            <a:extLst>
              <a:ext uri="{FF2B5EF4-FFF2-40B4-BE49-F238E27FC236}">
                <a16:creationId xmlns:a16="http://schemas.microsoft.com/office/drawing/2014/main" id="{93CCC5C7-45A6-D34D-951F-C4D562C92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1431593"/>
            <a:ext cx="6330044" cy="474753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CAA94377-F36A-F31B-0ECC-C61FDEA824AB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Apotropäische Figuren</a:t>
            </a:r>
            <a:br>
              <a:rPr lang="de-DE" dirty="0"/>
            </a:br>
            <a:endParaRPr lang="de-DE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28F784D5-E4AA-BF42-C1FD-0158A7B6B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/>
          <a:stretch/>
        </p:blipFill>
        <p:spPr>
          <a:xfrm>
            <a:off x="7641771" y="0"/>
            <a:ext cx="4550229" cy="686525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A44F687-12D2-D860-8F92-874B9646094B}"/>
              </a:ext>
            </a:extLst>
          </p:cNvPr>
          <p:cNvSpPr txBox="1"/>
          <p:nvPr/>
        </p:nvSpPr>
        <p:spPr>
          <a:xfrm>
            <a:off x="6433457" y="6488668"/>
            <a:ext cx="120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19861</a:t>
            </a:r>
          </a:p>
        </p:txBody>
      </p:sp>
    </p:spTree>
    <p:extLst>
      <p:ext uri="{BB962C8B-B14F-4D97-AF65-F5344CB8AC3E}">
        <p14:creationId xmlns:p14="http://schemas.microsoft.com/office/powerpoint/2010/main" val="1827418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88AC1-C431-BFA9-9D03-B23435767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Wand, Behälter, Box, Im Haus enthält.&#10;&#10;KI-generierte Inhalte können fehlerhaft sein.">
            <a:extLst>
              <a:ext uri="{FF2B5EF4-FFF2-40B4-BE49-F238E27FC236}">
                <a16:creationId xmlns:a16="http://schemas.microsoft.com/office/drawing/2014/main" id="{12065B09-327B-0959-D290-AB5B1991E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61" y="100797"/>
            <a:ext cx="9769677" cy="6656406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FE87EEA-E385-59A7-E311-AA4BEC3C7596}"/>
              </a:ext>
            </a:extLst>
          </p:cNvPr>
          <p:cNvSpPr txBox="1"/>
          <p:nvPr/>
        </p:nvSpPr>
        <p:spPr>
          <a:xfrm>
            <a:off x="10980838" y="6387871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22307 </a:t>
            </a:r>
          </a:p>
        </p:txBody>
      </p:sp>
    </p:spTree>
    <p:extLst>
      <p:ext uri="{BB962C8B-B14F-4D97-AF65-F5344CB8AC3E}">
        <p14:creationId xmlns:p14="http://schemas.microsoft.com/office/powerpoint/2010/main" val="4090246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53679-84DA-CD7B-2D7D-E4C84702E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Kunst, Grab, Friedhof, Grabstein enthält.&#10;&#10;KI-generierte Inhalte können fehlerhaft sein.">
            <a:extLst>
              <a:ext uri="{FF2B5EF4-FFF2-40B4-BE49-F238E27FC236}">
                <a16:creationId xmlns:a16="http://schemas.microsoft.com/office/drawing/2014/main" id="{A0D0C00D-5364-574C-CC8B-ADCA89894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06" y="5030"/>
            <a:ext cx="6589187" cy="685297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CBDFA63-CE61-CAE2-AE3D-49AF41C66DE3}"/>
              </a:ext>
            </a:extLst>
          </p:cNvPr>
          <p:cNvSpPr txBox="1"/>
          <p:nvPr/>
        </p:nvSpPr>
        <p:spPr>
          <a:xfrm>
            <a:off x="9390593" y="6483638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Andrae 1935, </a:t>
            </a:r>
            <a:r>
              <a:rPr lang="de-DE" dirty="0" err="1"/>
              <a:t>Taf</a:t>
            </a:r>
            <a:r>
              <a:rPr lang="de-DE" dirty="0"/>
              <a:t>. 29a</a:t>
            </a:r>
          </a:p>
        </p:txBody>
      </p:sp>
    </p:spTree>
    <p:extLst>
      <p:ext uri="{BB962C8B-B14F-4D97-AF65-F5344CB8AC3E}">
        <p14:creationId xmlns:p14="http://schemas.microsoft.com/office/powerpoint/2010/main" val="1491255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14A6D-12B0-B878-73CA-E84A7142C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601" y="6517369"/>
            <a:ext cx="1186542" cy="34063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de-DE" sz="1800" dirty="0"/>
              <a:t>AO 19863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0024938-202D-76A8-F620-F3F335427CED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Apotropäische Figuren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 descr="Ein Bild, das Statue, Kunst, Museum, Artefakt enthält.&#10;&#10;KI-generierte Inhalte können fehlerhaft sein.">
            <a:extLst>
              <a:ext uri="{FF2B5EF4-FFF2-40B4-BE49-F238E27FC236}">
                <a16:creationId xmlns:a16="http://schemas.microsoft.com/office/drawing/2014/main" id="{562B06D2-89B5-1BE8-7EC8-F0F0429BA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-5426"/>
            <a:ext cx="4680857" cy="686342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C6CFCB-957B-0328-3309-4622D82756CB}"/>
              </a:ext>
            </a:extLst>
          </p:cNvPr>
          <p:cNvSpPr txBox="1"/>
          <p:nvPr/>
        </p:nvSpPr>
        <p:spPr>
          <a:xfrm>
            <a:off x="5617028" y="5453743"/>
            <a:ext cx="189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/>
              <a:t>Höhe: 4,09 m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/>
              <a:t>Breite: 2,36 m</a:t>
            </a:r>
          </a:p>
        </p:txBody>
      </p:sp>
    </p:spTree>
    <p:extLst>
      <p:ext uri="{BB962C8B-B14F-4D97-AF65-F5344CB8AC3E}">
        <p14:creationId xmlns:p14="http://schemas.microsoft.com/office/powerpoint/2010/main" val="3991195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1AA87-6156-2CCF-35A0-88142E82C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E06D2526-9EA8-D1E7-AE45-9BC679BB196D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Apotropäische Figuren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 descr="Ein Bild, das Statue, Kunst, Museum, Artefakt enthält.&#10;&#10;KI-generierte Inhalte können fehlerhaft sein.">
            <a:extLst>
              <a:ext uri="{FF2B5EF4-FFF2-40B4-BE49-F238E27FC236}">
                <a16:creationId xmlns:a16="http://schemas.microsoft.com/office/drawing/2014/main" id="{D25D6266-179E-01CC-916F-25912C539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-5426"/>
            <a:ext cx="4680857" cy="6863426"/>
          </a:xfrm>
          <a:prstGeom prst="rect">
            <a:avLst/>
          </a:prstGeom>
        </p:spPr>
      </p:pic>
      <p:pic>
        <p:nvPicPr>
          <p:cNvPr id="2" name="Grafik 1" descr="Ein Bild, das Statue, Skulptur, Artefakt, Steinschnitt enthält.&#10;&#10;KI-generierte Inhalte können fehlerhaft sein.">
            <a:extLst>
              <a:ext uri="{FF2B5EF4-FFF2-40B4-BE49-F238E27FC236}">
                <a16:creationId xmlns:a16="http://schemas.microsoft.com/office/drawing/2014/main" id="{2155BBDD-DB03-3B52-98CF-6D6B3118A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05" y="1344622"/>
            <a:ext cx="3118104" cy="4572000"/>
          </a:xfrm>
          <a:prstGeom prst="rect">
            <a:avLst/>
          </a:prstGeom>
        </p:spPr>
      </p:pic>
      <p:pic>
        <p:nvPicPr>
          <p:cNvPr id="5" name="Grafik 4" descr="Ein Bild, das Artefakt, Steinschnitt, Statue, Kunst enthält.&#10;&#10;KI-generierte Inhalte können fehlerhaft sein.">
            <a:extLst>
              <a:ext uri="{FF2B5EF4-FFF2-40B4-BE49-F238E27FC236}">
                <a16:creationId xmlns:a16="http://schemas.microsoft.com/office/drawing/2014/main" id="{D8A92223-1EEB-4646-D79F-5E827BA01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71" y="1344622"/>
            <a:ext cx="3429000" cy="4572000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661DC6A2-7E11-775B-B4E2-52CDC593F9FB}"/>
              </a:ext>
            </a:extLst>
          </p:cNvPr>
          <p:cNvSpPr txBox="1">
            <a:spLocks/>
          </p:cNvSpPr>
          <p:nvPr/>
        </p:nvSpPr>
        <p:spPr>
          <a:xfrm>
            <a:off x="6324601" y="6517369"/>
            <a:ext cx="1186542" cy="340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de-DE" sz="1800" dirty="0"/>
              <a:t>AO 19863</a:t>
            </a:r>
          </a:p>
        </p:txBody>
      </p:sp>
    </p:spTree>
    <p:extLst>
      <p:ext uri="{BB962C8B-B14F-4D97-AF65-F5344CB8AC3E}">
        <p14:creationId xmlns:p14="http://schemas.microsoft.com/office/powerpoint/2010/main" val="3845911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3D505-4F03-CD2E-06EB-02ADE5CD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578998-B8E1-02DE-25B9-D8CB296AD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9185" y="6492875"/>
            <a:ext cx="2084614" cy="349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 err="1"/>
              <a:t>Kertai</a:t>
            </a:r>
            <a:r>
              <a:rPr lang="de-DE" sz="1400" dirty="0"/>
              <a:t> 2015, 10A.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09F02A2-B582-6955-8846-DC6DA1D58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814" y="-2406"/>
            <a:ext cx="6346371" cy="686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16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4A25F-4F6E-BB9D-3088-D51A1B942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D51392F6-53A0-550C-873B-7F038134E96C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Apotropäische Figuren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 descr="Ein Bild, das Statue, Kunst, Museum, Artefakt enthält.&#10;&#10;KI-generierte Inhalte können fehlerhaft sein.">
            <a:extLst>
              <a:ext uri="{FF2B5EF4-FFF2-40B4-BE49-F238E27FC236}">
                <a16:creationId xmlns:a16="http://schemas.microsoft.com/office/drawing/2014/main" id="{EC2ADFE8-C798-867F-5B00-2B959A235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-5426"/>
            <a:ext cx="4680857" cy="6863426"/>
          </a:xfrm>
          <a:prstGeom prst="rect">
            <a:avLst/>
          </a:prstGeom>
        </p:spPr>
      </p:pic>
      <p:pic>
        <p:nvPicPr>
          <p:cNvPr id="5" name="Grafik 4" descr="Ein Bild, das Statue, Artefakt, Skulptur, Steinschnitt enthält.&#10;&#10;KI-generierte Inhalte können fehlerhaft sein.">
            <a:extLst>
              <a:ext uri="{FF2B5EF4-FFF2-40B4-BE49-F238E27FC236}">
                <a16:creationId xmlns:a16="http://schemas.microsoft.com/office/drawing/2014/main" id="{8C7FD9D5-2D85-3D6F-FB8F-65B0D07F6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4" y="1336230"/>
            <a:ext cx="3118104" cy="4572000"/>
          </a:xfrm>
          <a:prstGeom prst="rect">
            <a:avLst/>
          </a:prstGeom>
        </p:spPr>
      </p:pic>
      <p:pic>
        <p:nvPicPr>
          <p:cNvPr id="12" name="Grafik 11" descr="Ein Bild, das Statue, Skulptur, Artefakt, Schnitzerei enthält.&#10;&#10;KI-generierte Inhalte können fehlerhaft sein.">
            <a:extLst>
              <a:ext uri="{FF2B5EF4-FFF2-40B4-BE49-F238E27FC236}">
                <a16:creationId xmlns:a16="http://schemas.microsoft.com/office/drawing/2014/main" id="{5E404D3A-27A6-2964-10B1-9FBEC7241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1336230"/>
            <a:ext cx="3429000" cy="4572000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4A4831CB-57A3-3AE3-EAE5-EE496D745E83}"/>
              </a:ext>
            </a:extLst>
          </p:cNvPr>
          <p:cNvSpPr txBox="1">
            <a:spLocks/>
          </p:cNvSpPr>
          <p:nvPr/>
        </p:nvSpPr>
        <p:spPr>
          <a:xfrm>
            <a:off x="6324601" y="6517369"/>
            <a:ext cx="1186542" cy="340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de-DE" sz="1800" dirty="0"/>
              <a:t>AO 19863</a:t>
            </a:r>
          </a:p>
        </p:txBody>
      </p:sp>
    </p:spTree>
    <p:extLst>
      <p:ext uri="{BB962C8B-B14F-4D97-AF65-F5344CB8AC3E}">
        <p14:creationId xmlns:p14="http://schemas.microsoft.com/office/powerpoint/2010/main" val="3350090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A2CA2-3964-5974-C3F3-BD95C31AF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8209E-A674-2704-591C-4BAB2A4A7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EC140F-B04E-B8DC-5C30-C5AC64411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E814A4-5492-3D0E-5924-2C1B5E0DF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814" y="-2406"/>
            <a:ext cx="6346371" cy="686040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34C797E-6951-02C1-30EA-27300E877AAE}"/>
              </a:ext>
            </a:extLst>
          </p:cNvPr>
          <p:cNvSpPr txBox="1"/>
          <p:nvPr/>
        </p:nvSpPr>
        <p:spPr>
          <a:xfrm>
            <a:off x="9085830" y="6566933"/>
            <a:ext cx="3324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Kertai</a:t>
            </a:r>
            <a:r>
              <a:rPr lang="de-DE" sz="1400" dirty="0"/>
              <a:t> 2015, 10A.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11BC468-89E3-66FF-D626-E10C06464899}"/>
              </a:ext>
            </a:extLst>
          </p:cNvPr>
          <p:cNvSpPr/>
          <p:nvPr/>
        </p:nvSpPr>
        <p:spPr>
          <a:xfrm>
            <a:off x="5785888" y="6239552"/>
            <a:ext cx="485439" cy="5558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5184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295D9-D0DE-F9B3-CE85-9A40181E1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72C14F-1B47-8552-D24F-23644C7BC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Rechteck, Karte enthält.&#10;&#10;KI-generierte Inhalte können fehlerhaft sein.">
            <a:extLst>
              <a:ext uri="{FF2B5EF4-FFF2-40B4-BE49-F238E27FC236}">
                <a16:creationId xmlns:a16="http://schemas.microsoft.com/office/drawing/2014/main" id="{BC9CF6E5-EB4A-446A-F824-15AFAA11B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8967" r="9709"/>
          <a:stretch>
            <a:fillRect/>
          </a:stretch>
        </p:blipFill>
        <p:spPr>
          <a:xfrm rot="16200000">
            <a:off x="1780689" y="-1113101"/>
            <a:ext cx="6858000" cy="908420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EF7230B-AE5C-D9DD-D718-4C2A195B018A}"/>
              </a:ext>
            </a:extLst>
          </p:cNvPr>
          <p:cNvSpPr txBox="1"/>
          <p:nvPr/>
        </p:nvSpPr>
        <p:spPr>
          <a:xfrm>
            <a:off x="9751791" y="6550223"/>
            <a:ext cx="2373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Kertai</a:t>
            </a:r>
            <a:r>
              <a:rPr lang="de-DE" sz="1400" dirty="0"/>
              <a:t> 2015, 11.</a:t>
            </a:r>
          </a:p>
        </p:txBody>
      </p: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F5BA8FDF-1DA7-2338-DE25-4F6D28506667}"/>
              </a:ext>
            </a:extLst>
          </p:cNvPr>
          <p:cNvSpPr/>
          <p:nvPr/>
        </p:nvSpPr>
        <p:spPr>
          <a:xfrm rot="168714">
            <a:off x="6189156" y="2240345"/>
            <a:ext cx="1207835" cy="1733612"/>
          </a:xfrm>
          <a:prstGeom prst="parallelogram">
            <a:avLst>
              <a:gd name="adj" fmla="val 436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arallelogramm 3">
            <a:extLst>
              <a:ext uri="{FF2B5EF4-FFF2-40B4-BE49-F238E27FC236}">
                <a16:creationId xmlns:a16="http://schemas.microsoft.com/office/drawing/2014/main" id="{8BFD3F79-4B2C-6DFB-7F49-B54C7ADBE2A0}"/>
              </a:ext>
            </a:extLst>
          </p:cNvPr>
          <p:cNvSpPr/>
          <p:nvPr/>
        </p:nvSpPr>
        <p:spPr>
          <a:xfrm rot="168714">
            <a:off x="4929194" y="2652723"/>
            <a:ext cx="705876" cy="554303"/>
          </a:xfrm>
          <a:prstGeom prst="parallelogram">
            <a:avLst>
              <a:gd name="adj" fmla="val 436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arallelogramm 6">
            <a:extLst>
              <a:ext uri="{FF2B5EF4-FFF2-40B4-BE49-F238E27FC236}">
                <a16:creationId xmlns:a16="http://schemas.microsoft.com/office/drawing/2014/main" id="{69672B85-0B6C-4059-EA2A-EBC0FDDEE1B6}"/>
              </a:ext>
            </a:extLst>
          </p:cNvPr>
          <p:cNvSpPr/>
          <p:nvPr/>
        </p:nvSpPr>
        <p:spPr>
          <a:xfrm rot="168714">
            <a:off x="6601366" y="924114"/>
            <a:ext cx="1124853" cy="893817"/>
          </a:xfrm>
          <a:prstGeom prst="parallelogram">
            <a:avLst>
              <a:gd name="adj" fmla="val 617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58310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Kunst, Artefakt, Statue, Museum enthält.&#10;&#10;KI-generierte Inhalte können fehlerhaft sein.">
            <a:extLst>
              <a:ext uri="{FF2B5EF4-FFF2-40B4-BE49-F238E27FC236}">
                <a16:creationId xmlns:a16="http://schemas.microsoft.com/office/drawing/2014/main" id="{1C576BE8-AE5C-7133-9664-0186544AA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497" y="87085"/>
            <a:ext cx="4999503" cy="6683829"/>
          </a:xfr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C6BC03A-CF8A-6202-C9A7-A24D0C28972F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Apotropäische Figuren</a:t>
            </a:r>
            <a:br>
              <a:rPr lang="de-DE" dirty="0"/>
            </a:b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021AB43-6D1B-722B-A2AA-77476C823F82}"/>
              </a:ext>
            </a:extLst>
          </p:cNvPr>
          <p:cNvSpPr txBox="1"/>
          <p:nvPr/>
        </p:nvSpPr>
        <p:spPr>
          <a:xfrm>
            <a:off x="5940639" y="6401582"/>
            <a:ext cx="125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19865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6842B7D-5C75-3A36-2161-5D649C0EF4E8}"/>
              </a:ext>
            </a:extLst>
          </p:cNvPr>
          <p:cNvSpPr txBox="1"/>
          <p:nvPr/>
        </p:nvSpPr>
        <p:spPr>
          <a:xfrm>
            <a:off x="5309268" y="5225143"/>
            <a:ext cx="188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/>
              <a:t>Höhe: 3,06 m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/>
              <a:t>Breite: 2,14 m</a:t>
            </a:r>
          </a:p>
        </p:txBody>
      </p:sp>
    </p:spTree>
    <p:extLst>
      <p:ext uri="{BB962C8B-B14F-4D97-AF65-F5344CB8AC3E}">
        <p14:creationId xmlns:p14="http://schemas.microsoft.com/office/powerpoint/2010/main" val="1664293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99E5DC71-2737-3BF2-20A7-8B258ED25248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Apotropäische Figuren</a:t>
            </a:r>
            <a:br>
              <a:rPr lang="de-DE" dirty="0"/>
            </a:br>
            <a:endParaRPr lang="de-DE" dirty="0"/>
          </a:p>
        </p:txBody>
      </p:sp>
      <p:pic>
        <p:nvPicPr>
          <p:cNvPr id="7" name="Inhaltsplatzhalter 3" descr="Ein Bild, das Kunst, Artefakt, Statue, Museum enthält.&#10;&#10;KI-generierte Inhalte können fehlerhaft sein.">
            <a:extLst>
              <a:ext uri="{FF2B5EF4-FFF2-40B4-BE49-F238E27FC236}">
                <a16:creationId xmlns:a16="http://schemas.microsoft.com/office/drawing/2014/main" id="{0910CDD9-ABAC-E157-0635-3C3A7D7A6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497" y="87085"/>
            <a:ext cx="4999503" cy="668382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09B9FA2-C76E-50AA-06B5-92C838865097}"/>
              </a:ext>
            </a:extLst>
          </p:cNvPr>
          <p:cNvSpPr txBox="1"/>
          <p:nvPr/>
        </p:nvSpPr>
        <p:spPr>
          <a:xfrm>
            <a:off x="5940639" y="6401582"/>
            <a:ext cx="125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19865</a:t>
            </a:r>
          </a:p>
        </p:txBody>
      </p:sp>
      <p:pic>
        <p:nvPicPr>
          <p:cNvPr id="9" name="Grafik 8" descr="Ein Bild, das Statue, Artefakt, Kunst, Skulptur enthält.&#10;&#10;KI-generierte Inhalte können fehlerhaft sein.">
            <a:extLst>
              <a:ext uri="{FF2B5EF4-FFF2-40B4-BE49-F238E27FC236}">
                <a16:creationId xmlns:a16="http://schemas.microsoft.com/office/drawing/2014/main" id="{EBE7D654-28AA-455D-1A04-E0A6D873B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771" y="1404054"/>
            <a:ext cx="3037408" cy="4049877"/>
          </a:xfrm>
          <a:prstGeom prst="rect">
            <a:avLst/>
          </a:prstGeom>
        </p:spPr>
      </p:pic>
      <p:pic>
        <p:nvPicPr>
          <p:cNvPr id="12" name="Grafik 11" descr="Ein Bild, das Kunst, Artefakt, Steinschnitt, Statue enthält.&#10;&#10;KI-generierte Inhalte können fehlerhaft sein.">
            <a:extLst>
              <a:ext uri="{FF2B5EF4-FFF2-40B4-BE49-F238E27FC236}">
                <a16:creationId xmlns:a16="http://schemas.microsoft.com/office/drawing/2014/main" id="{8D1B63DC-38DC-4608-1F9E-415F0523D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6" t="52441" r="12999" b="23698"/>
          <a:stretch>
            <a:fillRect/>
          </a:stretch>
        </p:blipFill>
        <p:spPr>
          <a:xfrm>
            <a:off x="646493" y="1681766"/>
            <a:ext cx="2781301" cy="349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660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99764-7D67-E77D-1023-3875198D8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Kunst, Artefakt, Statue, Museum enthält.&#10;&#10;KI-generierte Inhalte können fehlerhaft sein.">
            <a:extLst>
              <a:ext uri="{FF2B5EF4-FFF2-40B4-BE49-F238E27FC236}">
                <a16:creationId xmlns:a16="http://schemas.microsoft.com/office/drawing/2014/main" id="{3600E0C3-27A9-AF87-30C0-291969CBB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497" y="87085"/>
            <a:ext cx="4999503" cy="6683829"/>
          </a:xfr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C18D8FA-5C0F-2852-EF4C-F17C7FFDFCC4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Apotropäische Figuren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 descr="Ein Bild, das Statue, Artefakt, Kunst, Skulptur enthält.&#10;&#10;KI-generierte Inhalte können fehlerhaft sein.">
            <a:extLst>
              <a:ext uri="{FF2B5EF4-FFF2-40B4-BE49-F238E27FC236}">
                <a16:creationId xmlns:a16="http://schemas.microsoft.com/office/drawing/2014/main" id="{AAAB55CA-A132-28E5-BB03-FCFE8FD0A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2" y="1594879"/>
            <a:ext cx="3037408" cy="4049877"/>
          </a:xfrm>
          <a:prstGeom prst="rect">
            <a:avLst/>
          </a:prstGeom>
        </p:spPr>
      </p:pic>
      <p:pic>
        <p:nvPicPr>
          <p:cNvPr id="8" name="Grafik 7" descr="Ein Bild, das Statue, Skulptur, Artefakt, Steinschnitt enthält.&#10;&#10;KI-generierte Inhalte können fehlerhaft sein.">
            <a:extLst>
              <a:ext uri="{FF2B5EF4-FFF2-40B4-BE49-F238E27FC236}">
                <a16:creationId xmlns:a16="http://schemas.microsoft.com/office/drawing/2014/main" id="{55F957BE-926B-CF3F-BEAA-868A66F73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19" y="1594879"/>
            <a:ext cx="3037408" cy="404987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F62AF60-C221-1DF9-0786-4978F5FCEA7D}"/>
              </a:ext>
            </a:extLst>
          </p:cNvPr>
          <p:cNvSpPr txBox="1"/>
          <p:nvPr/>
        </p:nvSpPr>
        <p:spPr>
          <a:xfrm>
            <a:off x="5940639" y="6401582"/>
            <a:ext cx="125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19865</a:t>
            </a:r>
          </a:p>
        </p:txBody>
      </p:sp>
    </p:spTree>
    <p:extLst>
      <p:ext uri="{BB962C8B-B14F-4D97-AF65-F5344CB8AC3E}">
        <p14:creationId xmlns:p14="http://schemas.microsoft.com/office/powerpoint/2010/main" val="3551033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23C555-7602-BA03-E28C-ECA31186F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Kunst, Artefakt, Bildende Kunst, Museum enthält.&#10;&#10;KI-generierte Inhalte können fehlerhaft sein.">
            <a:extLst>
              <a:ext uri="{FF2B5EF4-FFF2-40B4-BE49-F238E27FC236}">
                <a16:creationId xmlns:a16="http://schemas.microsoft.com/office/drawing/2014/main" id="{03B341EF-D731-2E37-D715-2C2C10A95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27" y="0"/>
            <a:ext cx="3943847" cy="687081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B24FBE7-AA17-66F0-E93F-0440EA4BBE3A}"/>
              </a:ext>
            </a:extLst>
          </p:cNvPr>
          <p:cNvSpPr txBox="1"/>
          <p:nvPr/>
        </p:nvSpPr>
        <p:spPr>
          <a:xfrm>
            <a:off x="397113" y="6401582"/>
            <a:ext cx="129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BM 124530</a:t>
            </a:r>
          </a:p>
        </p:txBody>
      </p:sp>
      <p:pic>
        <p:nvPicPr>
          <p:cNvPr id="7" name="Inhaltsplatzhalter 3" descr="Ein Bild, das Kunst, Artefakt, Statue, Museum enthält.&#10;&#10;KI-generierte Inhalte können fehlerhaft sein.">
            <a:extLst>
              <a:ext uri="{FF2B5EF4-FFF2-40B4-BE49-F238E27FC236}">
                <a16:creationId xmlns:a16="http://schemas.microsoft.com/office/drawing/2014/main" id="{86D2605D-8502-7A24-22F9-45AF3C8CB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497" y="87085"/>
            <a:ext cx="4999503" cy="668382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8A253F9-BB28-442A-F2C3-2D1ABAB099FB}"/>
              </a:ext>
            </a:extLst>
          </p:cNvPr>
          <p:cNvSpPr txBox="1"/>
          <p:nvPr/>
        </p:nvSpPr>
        <p:spPr>
          <a:xfrm>
            <a:off x="5940639" y="6401582"/>
            <a:ext cx="125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19865</a:t>
            </a:r>
          </a:p>
        </p:txBody>
      </p:sp>
    </p:spTree>
    <p:extLst>
      <p:ext uri="{BB962C8B-B14F-4D97-AF65-F5344CB8AC3E}">
        <p14:creationId xmlns:p14="http://schemas.microsoft.com/office/powerpoint/2010/main" val="12741332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Kunst, Bildende Kunst, Artefakt, Steinschnitt enthält.&#10;&#10;KI-generierte Inhalte können fehlerhaft sein.">
            <a:extLst>
              <a:ext uri="{FF2B5EF4-FFF2-40B4-BE49-F238E27FC236}">
                <a16:creationId xmlns:a16="http://schemas.microsoft.com/office/drawing/2014/main" id="{0D775671-8EE6-9976-B2DA-9E2FE06EE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95" y="1002437"/>
            <a:ext cx="4376056" cy="585556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3A9467F-C325-9BF0-3821-05964FB4D0EE}"/>
              </a:ext>
            </a:extLst>
          </p:cNvPr>
          <p:cNvSpPr txBox="1"/>
          <p:nvPr/>
        </p:nvSpPr>
        <p:spPr>
          <a:xfrm>
            <a:off x="1861784" y="6488668"/>
            <a:ext cx="1150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19866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440063-962E-634F-C577-95C5FD8749C7}"/>
              </a:ext>
            </a:extLst>
          </p:cNvPr>
          <p:cNvSpPr txBox="1"/>
          <p:nvPr/>
        </p:nvSpPr>
        <p:spPr>
          <a:xfrm>
            <a:off x="10728524" y="6488668"/>
            <a:ext cx="118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19867</a:t>
            </a:r>
          </a:p>
        </p:txBody>
      </p:sp>
      <p:pic>
        <p:nvPicPr>
          <p:cNvPr id="9" name="Grafik 8" descr="Ein Bild, das Artefakt, Relief, Steinschnitt, Kunst enthält.&#10;&#10;KI-generierte Inhalte können fehlerhaft sein.">
            <a:extLst>
              <a:ext uri="{FF2B5EF4-FFF2-40B4-BE49-F238E27FC236}">
                <a16:creationId xmlns:a16="http://schemas.microsoft.com/office/drawing/2014/main" id="{A411C381-0291-BEFF-6F7C-CB59627E3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885" y="0"/>
            <a:ext cx="3097639" cy="6863306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8C466344-D3D8-A89F-6B26-852BD809F2AD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Apotropäische Figuren</a:t>
            </a:r>
            <a:br>
              <a:rPr lang="de-DE" dirty="0"/>
            </a:b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5306D58-B2FD-6F7B-D2D5-D4C4BCA34968}"/>
              </a:ext>
            </a:extLst>
          </p:cNvPr>
          <p:cNvSpPr txBox="1"/>
          <p:nvPr/>
        </p:nvSpPr>
        <p:spPr>
          <a:xfrm>
            <a:off x="348343" y="2394857"/>
            <a:ext cx="2362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Menschen-</a:t>
            </a:r>
            <a:r>
              <a:rPr lang="de-DE" dirty="0" err="1"/>
              <a:t>apkallu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Höhe: 0,83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Breite: 0,55 m</a:t>
            </a:r>
          </a:p>
          <a:p>
            <a:endParaRPr lang="de-DE" dirty="0"/>
          </a:p>
          <a:p>
            <a:r>
              <a:rPr lang="de-DE" dirty="0"/>
              <a:t>Vogel-</a:t>
            </a:r>
            <a:r>
              <a:rPr lang="de-DE" dirty="0" err="1"/>
              <a:t>apkallu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Höhe: 1,15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Breite: 0,51 m</a:t>
            </a:r>
          </a:p>
        </p:txBody>
      </p:sp>
    </p:spTree>
    <p:extLst>
      <p:ext uri="{BB962C8B-B14F-4D97-AF65-F5344CB8AC3E}">
        <p14:creationId xmlns:p14="http://schemas.microsoft.com/office/powerpoint/2010/main" val="28894074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702ED-25BE-7F87-1F48-CC29A1A9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Entwurf enthält.&#10;&#10;KI-generierte Inhalte können fehlerhaft sein.">
            <a:extLst>
              <a:ext uri="{FF2B5EF4-FFF2-40B4-BE49-F238E27FC236}">
                <a16:creationId xmlns:a16="http://schemas.microsoft.com/office/drawing/2014/main" id="{42AF6123-8E0D-B039-6E9C-56CF8866E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t="59650" r="17343" b="13615"/>
          <a:stretch>
            <a:fillRect/>
          </a:stretch>
        </p:blipFill>
        <p:spPr>
          <a:xfrm>
            <a:off x="133397" y="349250"/>
            <a:ext cx="11925205" cy="6143625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86E517E-8BA5-04E5-31A1-B75811BC6806}"/>
              </a:ext>
            </a:extLst>
          </p:cNvPr>
          <p:cNvSpPr txBox="1"/>
          <p:nvPr/>
        </p:nvSpPr>
        <p:spPr>
          <a:xfrm>
            <a:off x="133396" y="6508750"/>
            <a:ext cx="2457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Albenda</a:t>
            </a:r>
            <a:r>
              <a:rPr lang="de-DE" dirty="0"/>
              <a:t> 1986, Pl. 56.</a:t>
            </a:r>
          </a:p>
        </p:txBody>
      </p:sp>
    </p:spTree>
    <p:extLst>
      <p:ext uri="{BB962C8B-B14F-4D97-AF65-F5344CB8AC3E}">
        <p14:creationId xmlns:p14="http://schemas.microsoft.com/office/powerpoint/2010/main" val="39057396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C4B5C-4B0D-2905-9125-C2B821DD2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Kunst, Bildende Kunst, Artefakt, Steinschnitt enthält.&#10;&#10;KI-generierte Inhalte können fehlerhaft sein.">
            <a:extLst>
              <a:ext uri="{FF2B5EF4-FFF2-40B4-BE49-F238E27FC236}">
                <a16:creationId xmlns:a16="http://schemas.microsoft.com/office/drawing/2014/main" id="{49A05FE7-B590-DC74-3DB5-EC78E9F60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95" y="1002437"/>
            <a:ext cx="4376056" cy="585556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CC5C883-DA12-EFB9-ED76-75C97DBDED33}"/>
              </a:ext>
            </a:extLst>
          </p:cNvPr>
          <p:cNvSpPr txBox="1"/>
          <p:nvPr/>
        </p:nvSpPr>
        <p:spPr>
          <a:xfrm>
            <a:off x="1861784" y="6488668"/>
            <a:ext cx="1150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19866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49511D8-0720-8FC7-A995-D9C4CC3BD212}"/>
              </a:ext>
            </a:extLst>
          </p:cNvPr>
          <p:cNvSpPr txBox="1"/>
          <p:nvPr/>
        </p:nvSpPr>
        <p:spPr>
          <a:xfrm>
            <a:off x="10728524" y="6488668"/>
            <a:ext cx="118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19867</a:t>
            </a:r>
          </a:p>
        </p:txBody>
      </p:sp>
      <p:pic>
        <p:nvPicPr>
          <p:cNvPr id="9" name="Grafik 8" descr="Ein Bild, das Artefakt, Relief, Steinschnitt, Kunst enthält.&#10;&#10;KI-generierte Inhalte können fehlerhaft sein.">
            <a:extLst>
              <a:ext uri="{FF2B5EF4-FFF2-40B4-BE49-F238E27FC236}">
                <a16:creationId xmlns:a16="http://schemas.microsoft.com/office/drawing/2014/main" id="{B721C840-08EE-CEE7-1114-D79A2D90E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885" y="0"/>
            <a:ext cx="3097639" cy="6863306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BE8F3482-EAB6-FD08-6996-1147523B77B3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Apotropäische Figuren</a:t>
            </a:r>
            <a:br>
              <a:rPr lang="de-DE" dirty="0"/>
            </a:b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0A307F9-AB9B-CE80-ADB9-BA6801CD83A6}"/>
              </a:ext>
            </a:extLst>
          </p:cNvPr>
          <p:cNvSpPr txBox="1"/>
          <p:nvPr/>
        </p:nvSpPr>
        <p:spPr>
          <a:xfrm>
            <a:off x="348343" y="2394857"/>
            <a:ext cx="2362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Menschen-</a:t>
            </a:r>
            <a:r>
              <a:rPr lang="de-DE" dirty="0" err="1"/>
              <a:t>apkallu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Höhe: 0,83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Breite: 0,55 m</a:t>
            </a:r>
          </a:p>
          <a:p>
            <a:endParaRPr lang="de-DE" dirty="0"/>
          </a:p>
          <a:p>
            <a:r>
              <a:rPr lang="de-DE" dirty="0"/>
              <a:t>Vogel-</a:t>
            </a:r>
            <a:r>
              <a:rPr lang="de-DE" dirty="0" err="1"/>
              <a:t>apkallu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Höhe: 1,15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Breite: 0,51 m</a:t>
            </a:r>
          </a:p>
        </p:txBody>
      </p:sp>
    </p:spTree>
    <p:extLst>
      <p:ext uri="{BB962C8B-B14F-4D97-AF65-F5344CB8AC3E}">
        <p14:creationId xmlns:p14="http://schemas.microsoft.com/office/powerpoint/2010/main" val="2094720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5E31C-AF66-8FE2-6338-2420376E2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Rechteck, Karte enthält.&#10;&#10;KI-generierte Inhalte können fehlerhaft sein.">
            <a:extLst>
              <a:ext uri="{FF2B5EF4-FFF2-40B4-BE49-F238E27FC236}">
                <a16:creationId xmlns:a16="http://schemas.microsoft.com/office/drawing/2014/main" id="{48344F60-967F-6D1E-D97F-6E8734688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8967" r="9709"/>
          <a:stretch>
            <a:fillRect/>
          </a:stretch>
        </p:blipFill>
        <p:spPr>
          <a:xfrm rot="16200000">
            <a:off x="1837560" y="-1113101"/>
            <a:ext cx="6858000" cy="908420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E0C3B66-9B10-9349-4871-BB634B558E98}"/>
              </a:ext>
            </a:extLst>
          </p:cNvPr>
          <p:cNvSpPr txBox="1"/>
          <p:nvPr/>
        </p:nvSpPr>
        <p:spPr>
          <a:xfrm>
            <a:off x="9818187" y="6550223"/>
            <a:ext cx="2373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Kertai</a:t>
            </a:r>
            <a:r>
              <a:rPr lang="de-DE" sz="1400" dirty="0"/>
              <a:t> 2015, 11.</a:t>
            </a:r>
          </a:p>
        </p:txBody>
      </p:sp>
    </p:spTree>
    <p:extLst>
      <p:ext uri="{BB962C8B-B14F-4D97-AF65-F5344CB8AC3E}">
        <p14:creationId xmlns:p14="http://schemas.microsoft.com/office/powerpoint/2010/main" val="38164827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6D7DF6-8AE4-7E21-C8D5-F804C4690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90E8FF7-025C-F9DE-30DF-1996063C7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0" y="0"/>
            <a:ext cx="10609530" cy="685800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EF6BDAB-1814-204B-41C2-10EA02F02FE5}"/>
              </a:ext>
            </a:extLst>
          </p:cNvPr>
          <p:cNvSpPr txBox="1"/>
          <p:nvPr/>
        </p:nvSpPr>
        <p:spPr>
          <a:xfrm>
            <a:off x="10603040" y="6492875"/>
            <a:ext cx="158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BM 89556</a:t>
            </a:r>
          </a:p>
        </p:txBody>
      </p:sp>
    </p:spTree>
    <p:extLst>
      <p:ext uri="{BB962C8B-B14F-4D97-AF65-F5344CB8AC3E}">
        <p14:creationId xmlns:p14="http://schemas.microsoft.com/office/powerpoint/2010/main" val="28809541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62C7CE-5B81-1D39-D9F3-FEBEC09D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Kunst, Zeichnung, Text enthält.&#10;&#10;KI-generierte Inhalte können fehlerhaft sein.">
            <a:extLst>
              <a:ext uri="{FF2B5EF4-FFF2-40B4-BE49-F238E27FC236}">
                <a16:creationId xmlns:a16="http://schemas.microsoft.com/office/drawing/2014/main" id="{C9749EA7-DAEA-28E3-C3E4-EBB7939AD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45" y="97104"/>
            <a:ext cx="4747285" cy="6663791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A086D55-72A2-F5D9-84D9-E0FB90B81730}"/>
              </a:ext>
            </a:extLst>
          </p:cNvPr>
          <p:cNvSpPr txBox="1"/>
          <p:nvPr/>
        </p:nvSpPr>
        <p:spPr>
          <a:xfrm>
            <a:off x="0" y="6387517"/>
            <a:ext cx="117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BM 98064</a:t>
            </a:r>
          </a:p>
        </p:txBody>
      </p:sp>
      <p:pic>
        <p:nvPicPr>
          <p:cNvPr id="8" name="Grafik 7" descr="Ein Bild, das Artefakt, Altertum, Geschichte, Schnitzerei enthält.&#10;&#10;KI-generierte Inhalte können fehlerhaft sein.">
            <a:extLst>
              <a:ext uri="{FF2B5EF4-FFF2-40B4-BE49-F238E27FC236}">
                <a16:creationId xmlns:a16="http://schemas.microsoft.com/office/drawing/2014/main" id="{2F921747-632B-1528-DDBB-66412F14F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7104"/>
            <a:ext cx="4832582" cy="666379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EA1E9CA-E0F4-FF80-A394-F6F8A9454ED3}"/>
              </a:ext>
            </a:extLst>
          </p:cNvPr>
          <p:cNvSpPr txBox="1"/>
          <p:nvPr/>
        </p:nvSpPr>
        <p:spPr>
          <a:xfrm>
            <a:off x="10928582" y="6395609"/>
            <a:ext cx="1351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BM 102487</a:t>
            </a:r>
          </a:p>
        </p:txBody>
      </p:sp>
    </p:spTree>
    <p:extLst>
      <p:ext uri="{BB962C8B-B14F-4D97-AF65-F5344CB8AC3E}">
        <p14:creationId xmlns:p14="http://schemas.microsoft.com/office/powerpoint/2010/main" val="3952728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4A6CDE0-81B1-F983-828F-F668D3FFB945}"/>
              </a:ext>
            </a:extLst>
          </p:cNvPr>
          <p:cNvSpPr txBox="1"/>
          <p:nvPr/>
        </p:nvSpPr>
        <p:spPr>
          <a:xfrm>
            <a:off x="3183982" y="5657671"/>
            <a:ext cx="1887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19870</a:t>
            </a:r>
          </a:p>
          <a:p>
            <a:pPr algn="r"/>
            <a:endParaRPr lang="de-DE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/>
              <a:t>Höhe: 2,56 m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/>
              <a:t>Breite: 0,90 m 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6F9F901-920B-0F61-3665-37FDB1964514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Apotropäische Figuren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 descr="Ein Bild, das Text, Museum, Kunst, Entwurf enthält.&#10;&#10;KI-generierte Inhalte können fehlerhaft sein.">
            <a:extLst>
              <a:ext uri="{FF2B5EF4-FFF2-40B4-BE49-F238E27FC236}">
                <a16:creationId xmlns:a16="http://schemas.microsoft.com/office/drawing/2014/main" id="{E7C81AD9-9586-18EB-28FA-97378CF04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58" y="932097"/>
            <a:ext cx="2048284" cy="5965876"/>
          </a:xfrm>
          <a:prstGeom prst="rect">
            <a:avLst/>
          </a:prstGeom>
        </p:spPr>
      </p:pic>
      <p:pic>
        <p:nvPicPr>
          <p:cNvPr id="4" name="Grafik 3" descr="Ein Bild, das Artefakt, Kunst, Steinschnitt, Schnitzerei enthält.&#10;&#10;KI-generierte Inhalte können fehlerhaft sein.">
            <a:extLst>
              <a:ext uri="{FF2B5EF4-FFF2-40B4-BE49-F238E27FC236}">
                <a16:creationId xmlns:a16="http://schemas.microsoft.com/office/drawing/2014/main" id="{F27F1EF3-3DAE-0799-F855-0E463FF32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881"/>
            <a:ext cx="2914026" cy="5561119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55BA361-89B2-8344-FBAC-73CEA9DD01DA}"/>
              </a:ext>
            </a:extLst>
          </p:cNvPr>
          <p:cNvSpPr txBox="1">
            <a:spLocks/>
          </p:cNvSpPr>
          <p:nvPr/>
        </p:nvSpPr>
        <p:spPr>
          <a:xfrm>
            <a:off x="2914026" y="1306880"/>
            <a:ext cx="2056914" cy="22854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sz="1800" dirty="0"/>
              <a:t>AO 19871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Höhe: 1,10 m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Breite: 0,52 m</a:t>
            </a:r>
          </a:p>
        </p:txBody>
      </p:sp>
      <p:pic>
        <p:nvPicPr>
          <p:cNvPr id="11" name="Grafik 10" descr="Ein Bild, das Museum, Kunst, Artefakt, Bildende Kunst enthält.&#10;&#10;KI-generierte Inhalte können fehlerhaft sein.">
            <a:extLst>
              <a:ext uri="{FF2B5EF4-FFF2-40B4-BE49-F238E27FC236}">
                <a16:creationId xmlns:a16="http://schemas.microsoft.com/office/drawing/2014/main" id="{722ECFD3-97FA-22F8-1E9C-2AEA84750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08" y="0"/>
            <a:ext cx="3022092" cy="6858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F195720-2D06-A907-65DC-080EC30C8B82}"/>
              </a:ext>
            </a:extLst>
          </p:cNvPr>
          <p:cNvSpPr txBox="1"/>
          <p:nvPr/>
        </p:nvSpPr>
        <p:spPr>
          <a:xfrm>
            <a:off x="7276664" y="5657671"/>
            <a:ext cx="18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19872</a:t>
            </a:r>
          </a:p>
          <a:p>
            <a:pPr algn="r"/>
            <a:endParaRPr lang="de-DE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/>
              <a:t>Höhe: 2,68 m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/>
              <a:t>Breite: 1,20 m</a:t>
            </a:r>
          </a:p>
        </p:txBody>
      </p:sp>
    </p:spTree>
    <p:extLst>
      <p:ext uri="{BB962C8B-B14F-4D97-AF65-F5344CB8AC3E}">
        <p14:creationId xmlns:p14="http://schemas.microsoft.com/office/powerpoint/2010/main" val="36925253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Kunst, Trilobit, Artefakt, Gliederfüßer enthält.&#10;&#10;KI-generierte Inhalte können fehlerhaft sein.">
            <a:extLst>
              <a:ext uri="{FF2B5EF4-FFF2-40B4-BE49-F238E27FC236}">
                <a16:creationId xmlns:a16="http://schemas.microsoft.com/office/drawing/2014/main" id="{725205F2-BE0F-B84B-94A7-1870FB7A9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904" y="964944"/>
            <a:ext cx="5720192" cy="5893056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C928AAA0-4A5E-64B0-946C-9214C1A46753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Apotropäische Figuren</a:t>
            </a:r>
            <a:br>
              <a:rPr lang="de-DE" dirty="0"/>
            </a:b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1BB87F-A3BA-5D4C-3C31-B7F72D042648}"/>
              </a:ext>
            </a:extLst>
          </p:cNvPr>
          <p:cNvSpPr txBox="1"/>
          <p:nvPr/>
        </p:nvSpPr>
        <p:spPr>
          <a:xfrm>
            <a:off x="8956096" y="6488668"/>
            <a:ext cx="123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19917 </a:t>
            </a:r>
          </a:p>
        </p:txBody>
      </p:sp>
    </p:spTree>
    <p:extLst>
      <p:ext uri="{BB962C8B-B14F-4D97-AF65-F5344CB8AC3E}">
        <p14:creationId xmlns:p14="http://schemas.microsoft.com/office/powerpoint/2010/main" val="37344890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2D5BE-0B99-3BD6-A182-DCA8719E7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1B56B00-AC55-8C28-70AE-4CCA919C8B6A}"/>
              </a:ext>
            </a:extLst>
          </p:cNvPr>
          <p:cNvSpPr txBox="1"/>
          <p:nvPr/>
        </p:nvSpPr>
        <p:spPr>
          <a:xfrm>
            <a:off x="3183982" y="5657671"/>
            <a:ext cx="1887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19870</a:t>
            </a:r>
          </a:p>
          <a:p>
            <a:pPr algn="r"/>
            <a:endParaRPr lang="de-DE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/>
              <a:t>Höhe: 2,56 m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/>
              <a:t>Breite: 0,90 m 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C979F08-B79D-406B-E246-9D39DE055854}"/>
              </a:ext>
            </a:extLst>
          </p:cNvPr>
          <p:cNvSpPr txBox="1">
            <a:spLocks/>
          </p:cNvSpPr>
          <p:nvPr/>
        </p:nvSpPr>
        <p:spPr>
          <a:xfrm>
            <a:off x="272142" y="269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Apotropäische Figuren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 descr="Ein Bild, das Text, Museum, Kunst, Entwurf enthält.&#10;&#10;KI-generierte Inhalte können fehlerhaft sein.">
            <a:extLst>
              <a:ext uri="{FF2B5EF4-FFF2-40B4-BE49-F238E27FC236}">
                <a16:creationId xmlns:a16="http://schemas.microsoft.com/office/drawing/2014/main" id="{1DDB5425-5C35-6B97-B641-21883D70D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58" y="932097"/>
            <a:ext cx="2048284" cy="5965876"/>
          </a:xfrm>
          <a:prstGeom prst="rect">
            <a:avLst/>
          </a:prstGeom>
        </p:spPr>
      </p:pic>
      <p:pic>
        <p:nvPicPr>
          <p:cNvPr id="4" name="Grafik 3" descr="Ein Bild, das Artefakt, Kunst, Steinschnitt, Schnitzerei enthält.&#10;&#10;KI-generierte Inhalte können fehlerhaft sein.">
            <a:extLst>
              <a:ext uri="{FF2B5EF4-FFF2-40B4-BE49-F238E27FC236}">
                <a16:creationId xmlns:a16="http://schemas.microsoft.com/office/drawing/2014/main" id="{C46AD6C9-F63B-F4B7-FFDD-DD55CADD1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881"/>
            <a:ext cx="2914026" cy="5561119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881E48A-2017-15D2-79EA-CB0526AB1A96}"/>
              </a:ext>
            </a:extLst>
          </p:cNvPr>
          <p:cNvSpPr txBox="1">
            <a:spLocks/>
          </p:cNvSpPr>
          <p:nvPr/>
        </p:nvSpPr>
        <p:spPr>
          <a:xfrm>
            <a:off x="2914026" y="1306880"/>
            <a:ext cx="2056914" cy="22854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sz="1800" dirty="0"/>
              <a:t>AO 19871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Höhe: 1,10 m</a:t>
            </a:r>
          </a:p>
          <a:p>
            <a:pPr>
              <a:lnSpc>
                <a:spcPct val="100000"/>
              </a:lnSpc>
            </a:pPr>
            <a:r>
              <a:rPr lang="de-DE" sz="1800" dirty="0"/>
              <a:t>Breite: 0,52 m</a:t>
            </a:r>
          </a:p>
        </p:txBody>
      </p:sp>
      <p:pic>
        <p:nvPicPr>
          <p:cNvPr id="11" name="Grafik 10" descr="Ein Bild, das Museum, Kunst, Artefakt, Bildende Kunst enthält.&#10;&#10;KI-generierte Inhalte können fehlerhaft sein.">
            <a:extLst>
              <a:ext uri="{FF2B5EF4-FFF2-40B4-BE49-F238E27FC236}">
                <a16:creationId xmlns:a16="http://schemas.microsoft.com/office/drawing/2014/main" id="{C43376B7-79F1-ACEC-B6AE-F53DFECFD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08" y="0"/>
            <a:ext cx="3022092" cy="6858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F0E7061-9BD4-3F16-5CEA-0DBE74CE4EDC}"/>
              </a:ext>
            </a:extLst>
          </p:cNvPr>
          <p:cNvSpPr txBox="1"/>
          <p:nvPr/>
        </p:nvSpPr>
        <p:spPr>
          <a:xfrm>
            <a:off x="7276664" y="5657671"/>
            <a:ext cx="18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AO 19872</a:t>
            </a:r>
          </a:p>
          <a:p>
            <a:pPr algn="r"/>
            <a:endParaRPr lang="de-DE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/>
              <a:t>Höhe: 2,68 m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/>
              <a:t>Breite: 1,20 m</a:t>
            </a:r>
          </a:p>
        </p:txBody>
      </p:sp>
    </p:spTree>
    <p:extLst>
      <p:ext uri="{BB962C8B-B14F-4D97-AF65-F5344CB8AC3E}">
        <p14:creationId xmlns:p14="http://schemas.microsoft.com/office/powerpoint/2010/main" val="26301676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4F595-8E91-3E6A-E84A-9E4ECD348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Entwurf, Zeichnung enthält.&#10;&#10;KI-generierte Inhalte können fehlerhaft sein.">
            <a:extLst>
              <a:ext uri="{FF2B5EF4-FFF2-40B4-BE49-F238E27FC236}">
                <a16:creationId xmlns:a16="http://schemas.microsoft.com/office/drawing/2014/main" id="{7FD04C66-5D54-5EC0-350F-2869B9F6E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8847" r="16125" b="9887"/>
          <a:stretch>
            <a:fillRect/>
          </a:stretch>
        </p:blipFill>
        <p:spPr>
          <a:xfrm rot="5400000">
            <a:off x="2667000" y="-1506443"/>
            <a:ext cx="6858000" cy="9870885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4C2479D-F49C-7BD0-9165-5FFC85109F25}"/>
              </a:ext>
            </a:extLst>
          </p:cNvPr>
          <p:cNvSpPr/>
          <p:nvPr/>
        </p:nvSpPr>
        <p:spPr>
          <a:xfrm>
            <a:off x="7180028" y="3506525"/>
            <a:ext cx="612250" cy="10177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C11BD83-81AA-03C8-A6D3-A1E8AE656605}"/>
              </a:ext>
            </a:extLst>
          </p:cNvPr>
          <p:cNvSpPr/>
          <p:nvPr/>
        </p:nvSpPr>
        <p:spPr>
          <a:xfrm>
            <a:off x="10419193" y="3491947"/>
            <a:ext cx="612250" cy="10177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B4754CA-D363-E2A1-157E-73FD9AD8BFC1}"/>
              </a:ext>
            </a:extLst>
          </p:cNvPr>
          <p:cNvSpPr/>
          <p:nvPr/>
        </p:nvSpPr>
        <p:spPr>
          <a:xfrm>
            <a:off x="7792277" y="1839774"/>
            <a:ext cx="628153" cy="10177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6BAA340-A04C-6BE9-2408-A14CD3B4E760}"/>
              </a:ext>
            </a:extLst>
          </p:cNvPr>
          <p:cNvSpPr/>
          <p:nvPr/>
        </p:nvSpPr>
        <p:spPr>
          <a:xfrm>
            <a:off x="1305340" y="5343277"/>
            <a:ext cx="612250" cy="13881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DD4389C-4F8D-24BE-BF50-CF56430B8593}"/>
              </a:ext>
            </a:extLst>
          </p:cNvPr>
          <p:cNvSpPr/>
          <p:nvPr/>
        </p:nvSpPr>
        <p:spPr>
          <a:xfrm>
            <a:off x="1990477" y="5343276"/>
            <a:ext cx="612250" cy="13881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BE49AAF-AEC3-D2AA-A9D4-D29C8986BFDD}"/>
              </a:ext>
            </a:extLst>
          </p:cNvPr>
          <p:cNvSpPr/>
          <p:nvPr/>
        </p:nvSpPr>
        <p:spPr>
          <a:xfrm>
            <a:off x="6595608" y="1546930"/>
            <a:ext cx="612250" cy="13106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34F6711-A527-3077-C8E9-CE5F5C92F47C}"/>
              </a:ext>
            </a:extLst>
          </p:cNvPr>
          <p:cNvSpPr/>
          <p:nvPr/>
        </p:nvSpPr>
        <p:spPr>
          <a:xfrm>
            <a:off x="4699221" y="1618809"/>
            <a:ext cx="720919" cy="13106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160E1C4-7AEB-B67B-3D34-96C2D80E5E5A}"/>
              </a:ext>
            </a:extLst>
          </p:cNvPr>
          <p:cNvSpPr/>
          <p:nvPr/>
        </p:nvSpPr>
        <p:spPr>
          <a:xfrm>
            <a:off x="1653872" y="3641697"/>
            <a:ext cx="612250" cy="10177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C1E0150-BD69-5814-6088-977E1786BC39}"/>
              </a:ext>
            </a:extLst>
          </p:cNvPr>
          <p:cNvSpPr txBox="1"/>
          <p:nvPr/>
        </p:nvSpPr>
        <p:spPr>
          <a:xfrm>
            <a:off x="11031443" y="6119336"/>
            <a:ext cx="11605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Albenda</a:t>
            </a:r>
            <a:r>
              <a:rPr lang="de-DE" sz="1400" dirty="0"/>
              <a:t> 1986,    </a:t>
            </a:r>
          </a:p>
          <a:p>
            <a:r>
              <a:rPr lang="de-DE" sz="1400" dirty="0"/>
              <a:t>Pl. 139.</a:t>
            </a:r>
          </a:p>
        </p:txBody>
      </p:sp>
    </p:spTree>
    <p:extLst>
      <p:ext uri="{BB962C8B-B14F-4D97-AF65-F5344CB8AC3E}">
        <p14:creationId xmlns:p14="http://schemas.microsoft.com/office/powerpoint/2010/main" val="32408691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38162-7A72-8F90-55A9-A699CA667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Entwurf, Rechteck enthält.&#10;&#10;KI-generierte Inhalte können fehlerhaft sein.">
            <a:extLst>
              <a:ext uri="{FF2B5EF4-FFF2-40B4-BE49-F238E27FC236}">
                <a16:creationId xmlns:a16="http://schemas.microsoft.com/office/drawing/2014/main" id="{209AAC52-0D72-3AD4-D146-3D62E2F3A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7715" r="13400" b="10521"/>
          <a:stretch>
            <a:fillRect/>
          </a:stretch>
        </p:blipFill>
        <p:spPr>
          <a:xfrm rot="16200000">
            <a:off x="2663843" y="-1396531"/>
            <a:ext cx="6864313" cy="9657376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176DC69-D2BB-CDBA-8F9A-BE807D48584C}"/>
              </a:ext>
            </a:extLst>
          </p:cNvPr>
          <p:cNvSpPr/>
          <p:nvPr/>
        </p:nvSpPr>
        <p:spPr>
          <a:xfrm>
            <a:off x="4898003" y="755374"/>
            <a:ext cx="2266122" cy="27750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6A76AE3-8439-2887-0AB3-9A4FF714C27C}"/>
              </a:ext>
            </a:extLst>
          </p:cNvPr>
          <p:cNvSpPr/>
          <p:nvPr/>
        </p:nvSpPr>
        <p:spPr>
          <a:xfrm>
            <a:off x="1789043" y="1113183"/>
            <a:ext cx="1725434" cy="22184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19B4F60-1C72-DA11-81CA-696DD0197E0F}"/>
              </a:ext>
            </a:extLst>
          </p:cNvPr>
          <p:cNvSpPr/>
          <p:nvPr/>
        </p:nvSpPr>
        <p:spPr>
          <a:xfrm>
            <a:off x="1789042" y="128547"/>
            <a:ext cx="2846567" cy="9846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35CEC1D-5BC8-27EB-9648-F766C2601583}"/>
              </a:ext>
            </a:extLst>
          </p:cNvPr>
          <p:cNvSpPr txBox="1"/>
          <p:nvPr/>
        </p:nvSpPr>
        <p:spPr>
          <a:xfrm>
            <a:off x="10924688" y="6119336"/>
            <a:ext cx="1267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Albenda</a:t>
            </a:r>
            <a:r>
              <a:rPr lang="de-DE" sz="1400" dirty="0"/>
              <a:t> 1986,      </a:t>
            </a:r>
          </a:p>
          <a:p>
            <a:r>
              <a:rPr lang="de-DE" sz="1400" dirty="0"/>
              <a:t>Pl. 140.</a:t>
            </a:r>
          </a:p>
        </p:txBody>
      </p:sp>
    </p:spTree>
    <p:extLst>
      <p:ext uri="{BB962C8B-B14F-4D97-AF65-F5344CB8AC3E}">
        <p14:creationId xmlns:p14="http://schemas.microsoft.com/office/powerpoint/2010/main" val="22070010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Kunst, Artefakt, Geschichte, Steinschnitt enthält.&#10;&#10;KI-generierte Inhalte können fehlerhaft sein.">
            <a:extLst>
              <a:ext uri="{FF2B5EF4-FFF2-40B4-BE49-F238E27FC236}">
                <a16:creationId xmlns:a16="http://schemas.microsoft.com/office/drawing/2014/main" id="{58A14A0B-4464-26AE-71F6-E03BDB1A9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28" y="1070385"/>
            <a:ext cx="7369628" cy="5787615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BD6279D-35A9-9A66-201F-E7EAE7B7C355}"/>
              </a:ext>
            </a:extLst>
          </p:cNvPr>
          <p:cNvSpPr txBox="1"/>
          <p:nvPr/>
        </p:nvSpPr>
        <p:spPr>
          <a:xfrm>
            <a:off x="9214756" y="6407612"/>
            <a:ext cx="231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19878, AO 19879</a:t>
            </a:r>
          </a:p>
          <a:p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8FE9E57-4AAB-6DFB-530C-63C20DD43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0"/>
            <a:ext cx="10515600" cy="1325563"/>
          </a:xfrm>
        </p:spPr>
        <p:txBody>
          <a:bodyPr/>
          <a:lstStyle/>
          <a:p>
            <a:r>
              <a:rPr lang="de-DE" dirty="0"/>
              <a:t>Höflinge und König (Fassade von Hof I)</a:t>
            </a:r>
          </a:p>
        </p:txBody>
      </p:sp>
    </p:spTree>
    <p:extLst>
      <p:ext uri="{BB962C8B-B14F-4D97-AF65-F5344CB8AC3E}">
        <p14:creationId xmlns:p14="http://schemas.microsoft.com/office/powerpoint/2010/main" val="2156749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4935E-69A4-0F9F-1222-EB5FABD0F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CA29C-AA5E-6EF5-C019-305BAFC03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Rechteck, Karte enthält.&#10;&#10;KI-generierte Inhalte können fehlerhaft sein.">
            <a:extLst>
              <a:ext uri="{FF2B5EF4-FFF2-40B4-BE49-F238E27FC236}">
                <a16:creationId xmlns:a16="http://schemas.microsoft.com/office/drawing/2014/main" id="{2063AC1D-28CB-1B0A-53A3-45F152D00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8967" r="9709"/>
          <a:stretch>
            <a:fillRect/>
          </a:stretch>
        </p:blipFill>
        <p:spPr>
          <a:xfrm rot="16200000">
            <a:off x="1837560" y="-1113101"/>
            <a:ext cx="6858000" cy="908420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351770E-5039-E010-A294-14B35EE52C09}"/>
              </a:ext>
            </a:extLst>
          </p:cNvPr>
          <p:cNvSpPr txBox="1"/>
          <p:nvPr/>
        </p:nvSpPr>
        <p:spPr>
          <a:xfrm>
            <a:off x="9808662" y="6550223"/>
            <a:ext cx="2373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Kertai</a:t>
            </a:r>
            <a:r>
              <a:rPr lang="de-DE" sz="1400" dirty="0"/>
              <a:t> 2015, 11.</a:t>
            </a:r>
          </a:p>
        </p:txBody>
      </p:sp>
      <p:sp>
        <p:nvSpPr>
          <p:cNvPr id="4" name="Parallelogramm 3">
            <a:extLst>
              <a:ext uri="{FF2B5EF4-FFF2-40B4-BE49-F238E27FC236}">
                <a16:creationId xmlns:a16="http://schemas.microsoft.com/office/drawing/2014/main" id="{65EA8826-57B5-C721-177F-AEDAF9B67C9E}"/>
              </a:ext>
            </a:extLst>
          </p:cNvPr>
          <p:cNvSpPr/>
          <p:nvPr/>
        </p:nvSpPr>
        <p:spPr>
          <a:xfrm>
            <a:off x="4734634" y="1027906"/>
            <a:ext cx="1104900" cy="845004"/>
          </a:xfrm>
          <a:prstGeom prst="parallelogram">
            <a:avLst>
              <a:gd name="adj" fmla="val 1260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36485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3ACE4-7942-9ED6-11C3-EBEC78F6C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E94BE-CE12-F3D3-6A75-4C7CD4FFC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Rechteck, Karte enthält.&#10;&#10;KI-generierte Inhalte können fehlerhaft sein.">
            <a:extLst>
              <a:ext uri="{FF2B5EF4-FFF2-40B4-BE49-F238E27FC236}">
                <a16:creationId xmlns:a16="http://schemas.microsoft.com/office/drawing/2014/main" id="{3388F278-49BB-4E91-247C-CC304305E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8967" r="9709"/>
          <a:stretch>
            <a:fillRect/>
          </a:stretch>
        </p:blipFill>
        <p:spPr>
          <a:xfrm rot="16200000">
            <a:off x="1837560" y="-1113101"/>
            <a:ext cx="6858000" cy="908420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5F97CB3-B629-7870-7C5C-FA5FBC262729}"/>
              </a:ext>
            </a:extLst>
          </p:cNvPr>
          <p:cNvSpPr txBox="1"/>
          <p:nvPr/>
        </p:nvSpPr>
        <p:spPr>
          <a:xfrm>
            <a:off x="9808662" y="6550223"/>
            <a:ext cx="2373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Kertai</a:t>
            </a:r>
            <a:r>
              <a:rPr lang="de-DE" sz="1400" dirty="0"/>
              <a:t> 2015, 11.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41900886-E4C0-19B3-2AEC-5CE389FFB393}"/>
              </a:ext>
            </a:extLst>
          </p:cNvPr>
          <p:cNvCxnSpPr>
            <a:cxnSpLocks/>
          </p:cNvCxnSpPr>
          <p:nvPr/>
        </p:nvCxnSpPr>
        <p:spPr>
          <a:xfrm>
            <a:off x="5659451" y="977534"/>
            <a:ext cx="1910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33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CCDAA2-7AAF-476B-FA91-7CB642732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Forschungsgeschichte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6AE523-6F5E-97C8-D589-24DD834ED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1843-1845  Paul Emile Botta</a:t>
            </a:r>
          </a:p>
          <a:p>
            <a:pPr lvl="1"/>
            <a:r>
              <a:rPr lang="de-DE" dirty="0"/>
              <a:t>Mit Eugène </a:t>
            </a:r>
            <a:r>
              <a:rPr lang="de-DE" dirty="0" err="1"/>
              <a:t>Flandin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pic>
        <p:nvPicPr>
          <p:cNvPr id="5" name="Grafik 4" descr="Ein Bild, das Text, Rechteck, Zeichnung, Entwurf enthält.&#10;&#10;KI-generierte Inhalte können fehlerhaft sein.">
            <a:extLst>
              <a:ext uri="{FF2B5EF4-FFF2-40B4-BE49-F238E27FC236}">
                <a16:creationId xmlns:a16="http://schemas.microsoft.com/office/drawing/2014/main" id="{F1BC3527-DC0C-7FD8-6C76-3564398B9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20348" r="18075" b="19825"/>
          <a:stretch/>
        </p:blipFill>
        <p:spPr>
          <a:xfrm rot="10800000">
            <a:off x="6096000" y="261399"/>
            <a:ext cx="6101926" cy="633520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ECA93E5-34C4-0F98-0226-2FDF271048D6}"/>
              </a:ext>
            </a:extLst>
          </p:cNvPr>
          <p:cNvSpPr txBox="1"/>
          <p:nvPr/>
        </p:nvSpPr>
        <p:spPr>
          <a:xfrm>
            <a:off x="3663525" y="6288824"/>
            <a:ext cx="2432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err="1"/>
              <a:t>Albenda</a:t>
            </a:r>
            <a:r>
              <a:rPr lang="de-DE" sz="1400" dirty="0"/>
              <a:t> 1986, plan 1.</a:t>
            </a:r>
          </a:p>
        </p:txBody>
      </p:sp>
    </p:spTree>
    <p:extLst>
      <p:ext uri="{BB962C8B-B14F-4D97-AF65-F5344CB8AC3E}">
        <p14:creationId xmlns:p14="http://schemas.microsoft.com/office/powerpoint/2010/main" val="7564010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1AFAC-BAE2-5327-9C49-8101FE3D7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81CE24-B78C-52E0-80A6-4D54BF9FB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Rechteck, Karte enthält.&#10;&#10;KI-generierte Inhalte können fehlerhaft sein.">
            <a:extLst>
              <a:ext uri="{FF2B5EF4-FFF2-40B4-BE49-F238E27FC236}">
                <a16:creationId xmlns:a16="http://schemas.microsoft.com/office/drawing/2014/main" id="{BB23E87C-D5C3-8CFF-F639-D3439DFA1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8967" r="9709"/>
          <a:stretch>
            <a:fillRect/>
          </a:stretch>
        </p:blipFill>
        <p:spPr>
          <a:xfrm rot="16200000">
            <a:off x="1837560" y="-1113101"/>
            <a:ext cx="6858000" cy="9084203"/>
          </a:xfr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B6314EB5-7482-FFD6-30A3-A3CC2B69B39B}"/>
              </a:ext>
            </a:extLst>
          </p:cNvPr>
          <p:cNvCxnSpPr>
            <a:cxnSpLocks/>
          </p:cNvCxnSpPr>
          <p:nvPr/>
        </p:nvCxnSpPr>
        <p:spPr>
          <a:xfrm flipV="1">
            <a:off x="5785805" y="993719"/>
            <a:ext cx="57488" cy="2848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3E7D3122-FF46-D406-D294-AFD23A764326}"/>
              </a:ext>
            </a:extLst>
          </p:cNvPr>
          <p:cNvSpPr txBox="1"/>
          <p:nvPr/>
        </p:nvSpPr>
        <p:spPr>
          <a:xfrm>
            <a:off x="9808662" y="6550223"/>
            <a:ext cx="2373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Kertai</a:t>
            </a:r>
            <a:r>
              <a:rPr lang="de-DE" sz="1400" dirty="0"/>
              <a:t> 2015, 11.</a:t>
            </a:r>
          </a:p>
        </p:txBody>
      </p:sp>
    </p:spTree>
    <p:extLst>
      <p:ext uri="{BB962C8B-B14F-4D97-AF65-F5344CB8AC3E}">
        <p14:creationId xmlns:p14="http://schemas.microsoft.com/office/powerpoint/2010/main" val="9630948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4572F-4692-D19E-540B-48658AA94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83AFCC-A9BB-8BA0-150C-E735E5D87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Rechteck, Karte enthält.&#10;&#10;KI-generierte Inhalte können fehlerhaft sein.">
            <a:extLst>
              <a:ext uri="{FF2B5EF4-FFF2-40B4-BE49-F238E27FC236}">
                <a16:creationId xmlns:a16="http://schemas.microsoft.com/office/drawing/2014/main" id="{921B4970-CA73-5CB2-98A0-8B935FAD7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8967" r="9709"/>
          <a:stretch>
            <a:fillRect/>
          </a:stretch>
        </p:blipFill>
        <p:spPr>
          <a:xfrm rot="16200000">
            <a:off x="1837560" y="-1113101"/>
            <a:ext cx="6858000" cy="9084203"/>
          </a:xfrm>
        </p:spPr>
      </p:pic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DA967994-0871-8D05-B64B-0AA3641254A8}"/>
              </a:ext>
            </a:extLst>
          </p:cNvPr>
          <p:cNvSpPr/>
          <p:nvPr/>
        </p:nvSpPr>
        <p:spPr>
          <a:xfrm>
            <a:off x="5454032" y="1209759"/>
            <a:ext cx="274902" cy="1254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D9220C76-4D99-2598-B5D7-1FBD98C61BC5}"/>
              </a:ext>
            </a:extLst>
          </p:cNvPr>
          <p:cNvCxnSpPr>
            <a:cxnSpLocks/>
          </p:cNvCxnSpPr>
          <p:nvPr/>
        </p:nvCxnSpPr>
        <p:spPr>
          <a:xfrm flipV="1">
            <a:off x="5785805" y="993719"/>
            <a:ext cx="57488" cy="2848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27B3D9F1-9EDF-75AD-F4AD-128C3CB20035}"/>
              </a:ext>
            </a:extLst>
          </p:cNvPr>
          <p:cNvSpPr txBox="1"/>
          <p:nvPr/>
        </p:nvSpPr>
        <p:spPr>
          <a:xfrm>
            <a:off x="9808662" y="6550223"/>
            <a:ext cx="2373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Kertai</a:t>
            </a:r>
            <a:r>
              <a:rPr lang="de-DE" sz="1400" dirty="0"/>
              <a:t> 2015, 11.</a:t>
            </a:r>
          </a:p>
        </p:txBody>
      </p:sp>
    </p:spTree>
    <p:extLst>
      <p:ext uri="{BB962C8B-B14F-4D97-AF65-F5344CB8AC3E}">
        <p14:creationId xmlns:p14="http://schemas.microsoft.com/office/powerpoint/2010/main" val="33432486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79B93-182C-B671-D6F3-4A97794BF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16929-B7E9-915D-86F9-DF5ADA0DD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Rechteck, Karte enthält.&#10;&#10;KI-generierte Inhalte können fehlerhaft sein.">
            <a:extLst>
              <a:ext uri="{FF2B5EF4-FFF2-40B4-BE49-F238E27FC236}">
                <a16:creationId xmlns:a16="http://schemas.microsoft.com/office/drawing/2014/main" id="{1EE218B9-A25D-1B4D-E037-1B3FAF01C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8967" r="9709"/>
          <a:stretch>
            <a:fillRect/>
          </a:stretch>
        </p:blipFill>
        <p:spPr>
          <a:xfrm rot="16200000">
            <a:off x="1837560" y="-1113101"/>
            <a:ext cx="6858000" cy="9084203"/>
          </a:xfr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1C529DC3-0A7F-504A-5291-72EE48706821}"/>
              </a:ext>
            </a:extLst>
          </p:cNvPr>
          <p:cNvCxnSpPr>
            <a:cxnSpLocks/>
          </p:cNvCxnSpPr>
          <p:nvPr/>
        </p:nvCxnSpPr>
        <p:spPr>
          <a:xfrm flipH="1">
            <a:off x="5721069" y="1396747"/>
            <a:ext cx="61280" cy="5129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54E44FED-C008-9D84-2CDE-BF23F36D66F7}"/>
              </a:ext>
            </a:extLst>
          </p:cNvPr>
          <p:cNvCxnSpPr>
            <a:cxnSpLocks/>
          </p:cNvCxnSpPr>
          <p:nvPr/>
        </p:nvCxnSpPr>
        <p:spPr>
          <a:xfrm flipH="1" flipV="1">
            <a:off x="5308375" y="1844984"/>
            <a:ext cx="412694" cy="323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0D065D06-7796-058A-AF32-160D3A749398}"/>
              </a:ext>
            </a:extLst>
          </p:cNvPr>
          <p:cNvSpPr/>
          <p:nvPr/>
        </p:nvSpPr>
        <p:spPr>
          <a:xfrm>
            <a:off x="5424209" y="1396747"/>
            <a:ext cx="274902" cy="1254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ACBFE02-024B-7BC7-2D43-BA58C29CFEFA}"/>
              </a:ext>
            </a:extLst>
          </p:cNvPr>
          <p:cNvSpPr txBox="1"/>
          <p:nvPr/>
        </p:nvSpPr>
        <p:spPr>
          <a:xfrm>
            <a:off x="9808662" y="6550223"/>
            <a:ext cx="2373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Kertai</a:t>
            </a:r>
            <a:r>
              <a:rPr lang="de-DE" sz="1400" dirty="0"/>
              <a:t> 2015, 11.</a:t>
            </a:r>
          </a:p>
        </p:txBody>
      </p:sp>
    </p:spTree>
    <p:extLst>
      <p:ext uri="{BB962C8B-B14F-4D97-AF65-F5344CB8AC3E}">
        <p14:creationId xmlns:p14="http://schemas.microsoft.com/office/powerpoint/2010/main" val="38313672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9D556-290A-8C74-6599-6F5DDC366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Kunst, Artefakt, Geschichte, Steinschnitt enthält.&#10;&#10;KI-generierte Inhalte können fehlerhaft sein.">
            <a:extLst>
              <a:ext uri="{FF2B5EF4-FFF2-40B4-BE49-F238E27FC236}">
                <a16:creationId xmlns:a16="http://schemas.microsoft.com/office/drawing/2014/main" id="{074C26A9-2B2F-8981-D3CE-4819F6531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28" y="1070385"/>
            <a:ext cx="7369628" cy="5787615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460DC53-8DC2-B38D-EFD9-EFA41AE6FBE7}"/>
              </a:ext>
            </a:extLst>
          </p:cNvPr>
          <p:cNvSpPr txBox="1"/>
          <p:nvPr/>
        </p:nvSpPr>
        <p:spPr>
          <a:xfrm>
            <a:off x="9214756" y="6407612"/>
            <a:ext cx="231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19878, AO 19879</a:t>
            </a:r>
          </a:p>
          <a:p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9695AF0-8A0D-0500-D1F5-51267A362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0"/>
            <a:ext cx="10515600" cy="1325563"/>
          </a:xfrm>
        </p:spPr>
        <p:txBody>
          <a:bodyPr/>
          <a:lstStyle/>
          <a:p>
            <a:r>
              <a:rPr lang="de-DE" dirty="0"/>
              <a:t>Höflinge und König (Fassade von Hof I)</a:t>
            </a:r>
          </a:p>
        </p:txBody>
      </p:sp>
    </p:spTree>
    <p:extLst>
      <p:ext uri="{BB962C8B-B14F-4D97-AF65-F5344CB8AC3E}">
        <p14:creationId xmlns:p14="http://schemas.microsoft.com/office/powerpoint/2010/main" val="17831230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Kunst, Artefakt, Steinschnitt, Bildende Kunst enthält.&#10;&#10;KI-generierte Inhalte können fehlerhaft sein.">
            <a:extLst>
              <a:ext uri="{FF2B5EF4-FFF2-40B4-BE49-F238E27FC236}">
                <a16:creationId xmlns:a16="http://schemas.microsoft.com/office/drawing/2014/main" id="{90CCC0A6-D1B0-C610-351B-5057A65E5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5" y="1052636"/>
            <a:ext cx="4430487" cy="581937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CD0392D-25CF-D5A3-8810-E60849FB6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0"/>
            <a:ext cx="10515600" cy="1325563"/>
          </a:xfrm>
        </p:spPr>
        <p:txBody>
          <a:bodyPr/>
          <a:lstStyle/>
          <a:p>
            <a:r>
              <a:rPr lang="de-DE" dirty="0"/>
              <a:t>Höflinge und König (Fassade von Hof I)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348F29D-DB65-61D0-42E5-69106ED00311}"/>
              </a:ext>
            </a:extLst>
          </p:cNvPr>
          <p:cNvSpPr txBox="1"/>
          <p:nvPr/>
        </p:nvSpPr>
        <p:spPr>
          <a:xfrm>
            <a:off x="10863942" y="6488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19883</a:t>
            </a:r>
          </a:p>
        </p:txBody>
      </p:sp>
    </p:spTree>
    <p:extLst>
      <p:ext uri="{BB962C8B-B14F-4D97-AF65-F5344CB8AC3E}">
        <p14:creationId xmlns:p14="http://schemas.microsoft.com/office/powerpoint/2010/main" val="16336930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CAC15-EC52-F375-CCDD-6D8661399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A4978549-19AE-D111-4D6D-FF51D774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0"/>
            <a:ext cx="10515600" cy="1325563"/>
          </a:xfrm>
        </p:spPr>
        <p:txBody>
          <a:bodyPr/>
          <a:lstStyle/>
          <a:p>
            <a:r>
              <a:rPr lang="de-DE" dirty="0"/>
              <a:t>Höflinge und König (Fassade von Hof I)</a:t>
            </a:r>
          </a:p>
        </p:txBody>
      </p:sp>
      <p:pic>
        <p:nvPicPr>
          <p:cNvPr id="3" name="Grafik 2" descr="Ein Bild, das Artefakt, Steinschnitt, Schnitzerei, Relief enthält.&#10;&#10;KI-generierte Inhalte können fehlerhaft sein.">
            <a:extLst>
              <a:ext uri="{FF2B5EF4-FFF2-40B4-BE49-F238E27FC236}">
                <a16:creationId xmlns:a16="http://schemas.microsoft.com/office/drawing/2014/main" id="{2892349B-20A6-B764-D1B3-EA3E460D1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71" y="1272774"/>
            <a:ext cx="3951513" cy="5268684"/>
          </a:xfrm>
          <a:prstGeom prst="rect">
            <a:avLst/>
          </a:prstGeom>
        </p:spPr>
      </p:pic>
      <p:pic>
        <p:nvPicPr>
          <p:cNvPr id="9" name="Inhaltsplatzhalter 3" descr="Ein Bild, das Kunst, Artefakt, Steinschnitt, Bildende Kunst enthält.&#10;&#10;KI-generierte Inhalte können fehlerhaft sein.">
            <a:extLst>
              <a:ext uri="{FF2B5EF4-FFF2-40B4-BE49-F238E27FC236}">
                <a16:creationId xmlns:a16="http://schemas.microsoft.com/office/drawing/2014/main" id="{6DF89437-7185-7869-3284-CF1363064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5" y="1052636"/>
            <a:ext cx="4430487" cy="581937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0BDA619-072A-7C66-27D8-7718332C80B1}"/>
              </a:ext>
            </a:extLst>
          </p:cNvPr>
          <p:cNvSpPr txBox="1"/>
          <p:nvPr/>
        </p:nvSpPr>
        <p:spPr>
          <a:xfrm>
            <a:off x="10863942" y="6488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19883</a:t>
            </a:r>
          </a:p>
        </p:txBody>
      </p:sp>
    </p:spTree>
    <p:extLst>
      <p:ext uri="{BB962C8B-B14F-4D97-AF65-F5344CB8AC3E}">
        <p14:creationId xmlns:p14="http://schemas.microsoft.com/office/powerpoint/2010/main" val="348527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Artefakt, Kunst, Steinschnitt, Geschichte enthält.&#10;&#10;KI-generierte Inhalte können fehlerhaft sein.">
            <a:extLst>
              <a:ext uri="{FF2B5EF4-FFF2-40B4-BE49-F238E27FC236}">
                <a16:creationId xmlns:a16="http://schemas.microsoft.com/office/drawing/2014/main" id="{E2B8DA4D-86E4-CAD7-D093-C542DFD21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72" y="1018046"/>
            <a:ext cx="4890015" cy="5853969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53971C4-4A9D-8CF5-718C-5E20E911F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0"/>
            <a:ext cx="10515600" cy="1325563"/>
          </a:xfrm>
        </p:spPr>
        <p:txBody>
          <a:bodyPr/>
          <a:lstStyle/>
          <a:p>
            <a:r>
              <a:rPr lang="de-DE" dirty="0"/>
              <a:t>Höflinge und König (Fassade von Hof I)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F6CE257-8B69-E24A-1C32-C1E6C8B1A085}"/>
              </a:ext>
            </a:extLst>
          </p:cNvPr>
          <p:cNvSpPr txBox="1"/>
          <p:nvPr/>
        </p:nvSpPr>
        <p:spPr>
          <a:xfrm>
            <a:off x="36936" y="650268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19884</a:t>
            </a:r>
          </a:p>
        </p:txBody>
      </p:sp>
    </p:spTree>
    <p:extLst>
      <p:ext uri="{BB962C8B-B14F-4D97-AF65-F5344CB8AC3E}">
        <p14:creationId xmlns:p14="http://schemas.microsoft.com/office/powerpoint/2010/main" val="41961132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Steinschnitt, Schnitzerei, Artefakt, Relief enthält.&#10;&#10;KI-generierte Inhalte können fehlerhaft sein.">
            <a:extLst>
              <a:ext uri="{FF2B5EF4-FFF2-40B4-BE49-F238E27FC236}">
                <a16:creationId xmlns:a16="http://schemas.microsoft.com/office/drawing/2014/main" id="{91BABA17-645D-06D3-BB09-240CD8D03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28" y="1589629"/>
            <a:ext cx="5571158" cy="4289792"/>
          </a:xfrm>
        </p:spPr>
      </p:pic>
      <p:pic>
        <p:nvPicPr>
          <p:cNvPr id="6" name="Inhaltsplatzhalter 5" descr="Ein Bild, das Artefakt, Kunst, Steinschnitt, Geschichte enthält.&#10;&#10;KI-generierte Inhalte können fehlerhaft sein.">
            <a:extLst>
              <a:ext uri="{FF2B5EF4-FFF2-40B4-BE49-F238E27FC236}">
                <a16:creationId xmlns:a16="http://schemas.microsoft.com/office/drawing/2014/main" id="{12DF7F2F-09B0-C89E-4BA5-4027D2C64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72" y="1018046"/>
            <a:ext cx="4890015" cy="585396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974CEEB-CD67-D323-D0D5-8AE76ECFFB57}"/>
              </a:ext>
            </a:extLst>
          </p:cNvPr>
          <p:cNvSpPr txBox="1"/>
          <p:nvPr/>
        </p:nvSpPr>
        <p:spPr>
          <a:xfrm>
            <a:off x="36936" y="650268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19884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8264870-A245-872C-538F-68D6D46C0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0"/>
            <a:ext cx="10515600" cy="1325563"/>
          </a:xfrm>
        </p:spPr>
        <p:txBody>
          <a:bodyPr/>
          <a:lstStyle/>
          <a:p>
            <a:r>
              <a:rPr lang="de-DE" dirty="0"/>
              <a:t>Höflinge und König (Fassade von Hof I)</a:t>
            </a:r>
          </a:p>
        </p:txBody>
      </p:sp>
    </p:spTree>
    <p:extLst>
      <p:ext uri="{BB962C8B-B14F-4D97-AF65-F5344CB8AC3E}">
        <p14:creationId xmlns:p14="http://schemas.microsoft.com/office/powerpoint/2010/main" val="9286940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Entwurf, Zeichnung, Karte, Kunst enthält.&#10;&#10;KI-generierte Inhalte können fehlerhaft sein.">
            <a:extLst>
              <a:ext uri="{FF2B5EF4-FFF2-40B4-BE49-F238E27FC236}">
                <a16:creationId xmlns:a16="http://schemas.microsoft.com/office/drawing/2014/main" id="{619285D6-D9CA-4323-B366-BE1DD65F7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11461" r="13124"/>
          <a:stretch/>
        </p:blipFill>
        <p:spPr>
          <a:xfrm rot="16200000">
            <a:off x="2314151" y="-458369"/>
            <a:ext cx="5849197" cy="8783541"/>
          </a:xfr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4386575-135F-F294-E747-2AC0AD4D2D52}"/>
              </a:ext>
            </a:extLst>
          </p:cNvPr>
          <p:cNvSpPr txBox="1">
            <a:spLocks/>
          </p:cNvSpPr>
          <p:nvPr/>
        </p:nvSpPr>
        <p:spPr>
          <a:xfrm>
            <a:off x="272142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Höflinge und König (Fassade von Hof I)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CB093DE-82E3-0090-F6ED-E00990283943}"/>
              </a:ext>
            </a:extLst>
          </p:cNvPr>
          <p:cNvSpPr txBox="1"/>
          <p:nvPr/>
        </p:nvSpPr>
        <p:spPr>
          <a:xfrm>
            <a:off x="9630520" y="6550223"/>
            <a:ext cx="2561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Albenda</a:t>
            </a:r>
            <a:r>
              <a:rPr lang="de-DE" sz="1400" dirty="0"/>
              <a:t> 1986, Pl. 48.</a:t>
            </a:r>
          </a:p>
        </p:txBody>
      </p:sp>
    </p:spTree>
    <p:extLst>
      <p:ext uri="{BB962C8B-B14F-4D97-AF65-F5344CB8AC3E}">
        <p14:creationId xmlns:p14="http://schemas.microsoft.com/office/powerpoint/2010/main" val="39540646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Artefakt, Kunst, Relief, Schnitzerei enthält.&#10;&#10;KI-generierte Inhalte können fehlerhaft sein.">
            <a:extLst>
              <a:ext uri="{FF2B5EF4-FFF2-40B4-BE49-F238E27FC236}">
                <a16:creationId xmlns:a16="http://schemas.microsoft.com/office/drawing/2014/main" id="{C7EB7C1F-9BC9-BC6E-8C6F-50CF7EE4A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3" y="1463845"/>
            <a:ext cx="6313714" cy="4841186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1AC1566-AE38-9654-2607-0FCD28375B6A}"/>
              </a:ext>
            </a:extLst>
          </p:cNvPr>
          <p:cNvSpPr txBox="1"/>
          <p:nvPr/>
        </p:nvSpPr>
        <p:spPr>
          <a:xfrm>
            <a:off x="9100457" y="5935699"/>
            <a:ext cx="149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19919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5D5565-5068-DA4B-632B-FCFE20BA6DB8}"/>
              </a:ext>
            </a:extLst>
          </p:cNvPr>
          <p:cNvSpPr txBox="1">
            <a:spLocks/>
          </p:cNvSpPr>
          <p:nvPr/>
        </p:nvSpPr>
        <p:spPr>
          <a:xfrm>
            <a:off x="272142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Höflinge und König (Fassade von Hof I)</a:t>
            </a:r>
          </a:p>
        </p:txBody>
      </p:sp>
    </p:spTree>
    <p:extLst>
      <p:ext uri="{BB962C8B-B14F-4D97-AF65-F5344CB8AC3E}">
        <p14:creationId xmlns:p14="http://schemas.microsoft.com/office/powerpoint/2010/main" val="58805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EA4F7C-86B3-BC55-DFE5-C366B8EDB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Forschungsgeschichte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2EEC03-D57F-8072-C8D7-D23AEECD5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1843-1845  Paul Emile Botta </a:t>
            </a:r>
          </a:p>
          <a:p>
            <a:r>
              <a:rPr lang="de-DE" dirty="0"/>
              <a:t>1852-1855  Victor Place</a:t>
            </a:r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E4898D-6CAD-AE48-B5A0-AC696D7B92BC}"/>
              </a:ext>
            </a:extLst>
          </p:cNvPr>
          <p:cNvSpPr txBox="1"/>
          <p:nvPr/>
        </p:nvSpPr>
        <p:spPr>
          <a:xfrm>
            <a:off x="4476751" y="6547057"/>
            <a:ext cx="2464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err="1"/>
              <a:t>Albenda</a:t>
            </a:r>
            <a:r>
              <a:rPr lang="de-DE" sz="1400" dirty="0"/>
              <a:t> 1986, plan 3.</a:t>
            </a:r>
          </a:p>
        </p:txBody>
      </p:sp>
      <p:pic>
        <p:nvPicPr>
          <p:cNvPr id="7" name="Grafik 6" descr="Ein Bild, das Text, Karte, Plan, Diagramm enthält.&#10;&#10;KI-generierte Inhalte können fehlerhaft sein.">
            <a:extLst>
              <a:ext uri="{FF2B5EF4-FFF2-40B4-BE49-F238E27FC236}">
                <a16:creationId xmlns:a16="http://schemas.microsoft.com/office/drawing/2014/main" id="{1A9B3164-8729-36C4-8FE7-281684693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19478" r="12372" b="4232"/>
          <a:stretch/>
        </p:blipFill>
        <p:spPr>
          <a:xfrm rot="10800000">
            <a:off x="6941488" y="-1"/>
            <a:ext cx="5250511" cy="685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466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 descr="Ein Bild, das Kunst, Skulptur, draußen, Museum enthält.&#10;&#10;KI-generierte Inhalte können fehlerhaft sein.">
            <a:extLst>
              <a:ext uri="{FF2B5EF4-FFF2-40B4-BE49-F238E27FC236}">
                <a16:creationId xmlns:a16="http://schemas.microsoft.com/office/drawing/2014/main" id="{56380271-7D1A-8E50-03A3-76CEF973A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94" y="1021569"/>
            <a:ext cx="7761211" cy="5836431"/>
          </a:xfr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F34D503-0A3C-7CED-9C48-1BA8BB0E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0"/>
            <a:ext cx="10515600" cy="1325563"/>
          </a:xfrm>
        </p:spPr>
        <p:txBody>
          <a:bodyPr/>
          <a:lstStyle/>
          <a:p>
            <a:r>
              <a:rPr lang="de-DE" dirty="0"/>
              <a:t>Höflinge und König (Fassade von Hof I)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0DE3B8E-D88F-2B48-B911-C7999E9C8BD7}"/>
              </a:ext>
            </a:extLst>
          </p:cNvPr>
          <p:cNvSpPr txBox="1"/>
          <p:nvPr/>
        </p:nvSpPr>
        <p:spPr>
          <a:xfrm>
            <a:off x="9976605" y="6488668"/>
            <a:ext cx="2215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19881, AO 19882</a:t>
            </a:r>
          </a:p>
        </p:txBody>
      </p:sp>
    </p:spTree>
    <p:extLst>
      <p:ext uri="{BB962C8B-B14F-4D97-AF65-F5344CB8AC3E}">
        <p14:creationId xmlns:p14="http://schemas.microsoft.com/office/powerpoint/2010/main" val="37251166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16CA48C-CDB1-C363-46B5-E942F827F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0"/>
            <a:ext cx="10515600" cy="1325563"/>
          </a:xfrm>
        </p:spPr>
        <p:txBody>
          <a:bodyPr/>
          <a:lstStyle/>
          <a:p>
            <a:r>
              <a:rPr lang="de-DE" dirty="0"/>
              <a:t>Höflinge und König (Fassade von Hof I)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AFE0043-8F64-C650-928F-8951E13B929B}"/>
              </a:ext>
            </a:extLst>
          </p:cNvPr>
          <p:cNvSpPr txBox="1"/>
          <p:nvPr/>
        </p:nvSpPr>
        <p:spPr>
          <a:xfrm>
            <a:off x="9925411" y="6488668"/>
            <a:ext cx="162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19882</a:t>
            </a:r>
          </a:p>
        </p:txBody>
      </p:sp>
      <p:pic>
        <p:nvPicPr>
          <p:cNvPr id="9" name="Grafik 8" descr="Ein Bild, das Statue, Skulptur, Kunst, Artefakt enthält.&#10;&#10;KI-generierte Inhalte können fehlerhaft sein.">
            <a:extLst>
              <a:ext uri="{FF2B5EF4-FFF2-40B4-BE49-F238E27FC236}">
                <a16:creationId xmlns:a16="http://schemas.microsoft.com/office/drawing/2014/main" id="{761C8256-412C-1C8A-3C9F-B1373A572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589" y="1066678"/>
            <a:ext cx="7658822" cy="57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688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D55CF-DDBC-F952-1D0F-4617A913A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 descr="Ein Bild, das Kunst, Skulptur, draußen, Museum enthält.&#10;&#10;KI-generierte Inhalte können fehlerhaft sein.">
            <a:extLst>
              <a:ext uri="{FF2B5EF4-FFF2-40B4-BE49-F238E27FC236}">
                <a16:creationId xmlns:a16="http://schemas.microsoft.com/office/drawing/2014/main" id="{49845338-95AD-6EF7-DB93-C185780BE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94" y="1021569"/>
            <a:ext cx="7761211" cy="5836431"/>
          </a:xfr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F842034F-9E73-70EC-B3D4-CB097BBA5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0"/>
            <a:ext cx="10515600" cy="1325563"/>
          </a:xfrm>
        </p:spPr>
        <p:txBody>
          <a:bodyPr/>
          <a:lstStyle/>
          <a:p>
            <a:r>
              <a:rPr lang="de-DE" dirty="0"/>
              <a:t>Höflinge und König (Fassade von Hof I)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6C76C57-ABCC-ED1C-E57B-D206DE7C21C1}"/>
              </a:ext>
            </a:extLst>
          </p:cNvPr>
          <p:cNvSpPr txBox="1"/>
          <p:nvPr/>
        </p:nvSpPr>
        <p:spPr>
          <a:xfrm>
            <a:off x="9976605" y="6488668"/>
            <a:ext cx="2215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19881, AO 19882</a:t>
            </a:r>
          </a:p>
        </p:txBody>
      </p:sp>
    </p:spTree>
    <p:extLst>
      <p:ext uri="{BB962C8B-B14F-4D97-AF65-F5344CB8AC3E}">
        <p14:creationId xmlns:p14="http://schemas.microsoft.com/office/powerpoint/2010/main" val="14071446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Statue, Artefakt, Kunst, Steinschnitt enthält.&#10;&#10;KI-generierte Inhalte können fehlerhaft sein.">
            <a:extLst>
              <a:ext uri="{FF2B5EF4-FFF2-40B4-BE49-F238E27FC236}">
                <a16:creationId xmlns:a16="http://schemas.microsoft.com/office/drawing/2014/main" id="{4CA693E9-B7F4-9835-C00E-217C8FCE3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7" y="968830"/>
            <a:ext cx="4416876" cy="5889170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C5DE9282-FB83-A96D-4214-8419FEEC7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0"/>
            <a:ext cx="10515600" cy="1325563"/>
          </a:xfrm>
        </p:spPr>
        <p:txBody>
          <a:bodyPr/>
          <a:lstStyle/>
          <a:p>
            <a:r>
              <a:rPr lang="de-DE" dirty="0"/>
              <a:t>Höflinge und König (Fassade von Hof I)</a:t>
            </a:r>
          </a:p>
        </p:txBody>
      </p:sp>
      <p:pic>
        <p:nvPicPr>
          <p:cNvPr id="7" name="Inhaltsplatzhalter 4" descr="Ein Bild, das Statue, Skulptur, Artefakt, Kunst enthält.&#10;&#10;KI-generierte Inhalte können fehlerhaft sein.">
            <a:extLst>
              <a:ext uri="{FF2B5EF4-FFF2-40B4-BE49-F238E27FC236}">
                <a16:creationId xmlns:a16="http://schemas.microsoft.com/office/drawing/2014/main" id="{2144ECB3-0280-55FE-652A-9E25B5356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r="22686"/>
          <a:stretch/>
        </p:blipFill>
        <p:spPr>
          <a:xfrm>
            <a:off x="2275114" y="968829"/>
            <a:ext cx="2547257" cy="588917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E7BE1CF-0681-18BF-8044-40E6461DA7AF}"/>
              </a:ext>
            </a:extLst>
          </p:cNvPr>
          <p:cNvSpPr txBox="1"/>
          <p:nvPr/>
        </p:nvSpPr>
        <p:spPr>
          <a:xfrm>
            <a:off x="1117238" y="6488668"/>
            <a:ext cx="1157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19875</a:t>
            </a:r>
          </a:p>
        </p:txBody>
      </p:sp>
    </p:spTree>
    <p:extLst>
      <p:ext uri="{BB962C8B-B14F-4D97-AF65-F5344CB8AC3E}">
        <p14:creationId xmlns:p14="http://schemas.microsoft.com/office/powerpoint/2010/main" val="311132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D10CE2-50ED-1C28-C575-33E297B7C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Entwurf, Zeichnung, Text, Karte enthält.&#10;&#10;KI-generierte Inhalte können fehlerhaft sein.">
            <a:extLst>
              <a:ext uri="{FF2B5EF4-FFF2-40B4-BE49-F238E27FC236}">
                <a16:creationId xmlns:a16="http://schemas.microsoft.com/office/drawing/2014/main" id="{CD8249BA-9417-B61A-56D0-E22BBFDA7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8607" r="15791" b="10645"/>
          <a:stretch>
            <a:fillRect/>
          </a:stretch>
        </p:blipFill>
        <p:spPr>
          <a:xfrm rot="5400000">
            <a:off x="1619825" y="-1625251"/>
            <a:ext cx="6863426" cy="10103075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864BBB9-8433-CE4B-2DD3-7D35B5EB7886}"/>
              </a:ext>
            </a:extLst>
          </p:cNvPr>
          <p:cNvSpPr txBox="1"/>
          <p:nvPr/>
        </p:nvSpPr>
        <p:spPr>
          <a:xfrm>
            <a:off x="10103077" y="6353175"/>
            <a:ext cx="2088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Albenda</a:t>
            </a:r>
            <a:r>
              <a:rPr lang="de-DE" sz="1400" dirty="0"/>
              <a:t> 1986, </a:t>
            </a:r>
          </a:p>
          <a:p>
            <a:r>
              <a:rPr lang="de-DE" sz="1400" dirty="0"/>
              <a:t>Pl. 45.</a:t>
            </a:r>
          </a:p>
        </p:txBody>
      </p:sp>
    </p:spTree>
    <p:extLst>
      <p:ext uri="{BB962C8B-B14F-4D97-AF65-F5344CB8AC3E}">
        <p14:creationId xmlns:p14="http://schemas.microsoft.com/office/powerpoint/2010/main" val="29821613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27C9DA-6B5C-F4AB-B09C-A4F997773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0"/>
            <a:ext cx="10515600" cy="1325563"/>
          </a:xfrm>
        </p:spPr>
        <p:txBody>
          <a:bodyPr/>
          <a:lstStyle/>
          <a:p>
            <a:r>
              <a:rPr lang="de-DE" dirty="0"/>
              <a:t>Höflinge und König (Fassade von Hof I)</a:t>
            </a:r>
          </a:p>
        </p:txBody>
      </p:sp>
      <p:pic>
        <p:nvPicPr>
          <p:cNvPr id="5" name="Inhaltsplatzhalter 4" descr="Ein Bild, das Museum, Kunst, Artefakt, Statue enthält.&#10;&#10;KI-generierte Inhalte können fehlerhaft sein.">
            <a:extLst>
              <a:ext uri="{FF2B5EF4-FFF2-40B4-BE49-F238E27FC236}">
                <a16:creationId xmlns:a16="http://schemas.microsoft.com/office/drawing/2014/main" id="{C8798A7E-C2D9-FE7C-8802-38FA3A9B7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1067138"/>
            <a:ext cx="4299857" cy="5794957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171D0E2-4AE9-4DED-595E-2E63D9256E6F}"/>
              </a:ext>
            </a:extLst>
          </p:cNvPr>
          <p:cNvSpPr txBox="1"/>
          <p:nvPr/>
        </p:nvSpPr>
        <p:spPr>
          <a:xfrm>
            <a:off x="8218714" y="6488668"/>
            <a:ext cx="165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19873</a:t>
            </a:r>
          </a:p>
        </p:txBody>
      </p:sp>
    </p:spTree>
    <p:extLst>
      <p:ext uri="{BB962C8B-B14F-4D97-AF65-F5344CB8AC3E}">
        <p14:creationId xmlns:p14="http://schemas.microsoft.com/office/powerpoint/2010/main" val="36732094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unst, Statue, Artefakt, Steinschnitt enthält.&#10;&#10;KI-generierte Inhalte können fehlerhaft sein.">
            <a:extLst>
              <a:ext uri="{FF2B5EF4-FFF2-40B4-BE49-F238E27FC236}">
                <a16:creationId xmlns:a16="http://schemas.microsoft.com/office/drawing/2014/main" id="{82257F88-AC9C-660C-EF25-46811AADA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2" t="63926" r="11158" b="5743"/>
          <a:stretch>
            <a:fillRect/>
          </a:stretch>
        </p:blipFill>
        <p:spPr>
          <a:xfrm>
            <a:off x="5973420" y="1455036"/>
            <a:ext cx="4814322" cy="481432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2D4AC1E-BEB1-3981-8947-5278122BC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46" y="1455036"/>
            <a:ext cx="3610740" cy="481432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5F73258A-30CA-71CF-5F3F-60323D702899}"/>
              </a:ext>
            </a:extLst>
          </p:cNvPr>
          <p:cNvSpPr txBox="1">
            <a:spLocks/>
          </p:cNvSpPr>
          <p:nvPr/>
        </p:nvSpPr>
        <p:spPr>
          <a:xfrm>
            <a:off x="272142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Höflinge und König (Fassade von Hof I)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178D934-E222-D571-87CF-A969E8D1C00E}"/>
              </a:ext>
            </a:extLst>
          </p:cNvPr>
          <p:cNvSpPr txBox="1"/>
          <p:nvPr/>
        </p:nvSpPr>
        <p:spPr>
          <a:xfrm>
            <a:off x="10961915" y="6488668"/>
            <a:ext cx="123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19873</a:t>
            </a:r>
          </a:p>
        </p:txBody>
      </p:sp>
    </p:spTree>
    <p:extLst>
      <p:ext uri="{BB962C8B-B14F-4D97-AF65-F5344CB8AC3E}">
        <p14:creationId xmlns:p14="http://schemas.microsoft.com/office/powerpoint/2010/main" val="10403094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Statue, Artefakt, Skulptur, Kunst enthält.&#10;&#10;KI-generierte Inhalte können fehlerhaft sein.">
            <a:extLst>
              <a:ext uri="{FF2B5EF4-FFF2-40B4-BE49-F238E27FC236}">
                <a16:creationId xmlns:a16="http://schemas.microsoft.com/office/drawing/2014/main" id="{3572C651-76CB-591A-02C3-EEC92FF01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6" y="1087436"/>
            <a:ext cx="4050586" cy="5400783"/>
          </a:xfrm>
        </p:spPr>
      </p:pic>
      <p:pic>
        <p:nvPicPr>
          <p:cNvPr id="9" name="Grafik 8" descr="Ein Bild, das Statue, Skulptur, Steinschnitt, Artefakt enthält.&#10;&#10;KI-generierte Inhalte können fehlerhaft sein.">
            <a:extLst>
              <a:ext uri="{FF2B5EF4-FFF2-40B4-BE49-F238E27FC236}">
                <a16:creationId xmlns:a16="http://schemas.microsoft.com/office/drawing/2014/main" id="{9046B5A7-921D-FDC0-EADA-CE612FAE4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39" y="1087437"/>
            <a:ext cx="4050586" cy="5400781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E32E6BDA-4A17-28E7-F51B-B9B59CD12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" y="0"/>
            <a:ext cx="10515600" cy="1325563"/>
          </a:xfrm>
        </p:spPr>
        <p:txBody>
          <a:bodyPr/>
          <a:lstStyle/>
          <a:p>
            <a:r>
              <a:rPr lang="de-DE" dirty="0"/>
              <a:t>Höflinge und König (Fassade von Hof I)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586A654-1660-5C8F-7AF4-9EC641462764}"/>
              </a:ext>
            </a:extLst>
          </p:cNvPr>
          <p:cNvSpPr txBox="1"/>
          <p:nvPr/>
        </p:nvSpPr>
        <p:spPr>
          <a:xfrm>
            <a:off x="10961915" y="6488668"/>
            <a:ext cx="123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19873</a:t>
            </a:r>
          </a:p>
        </p:txBody>
      </p:sp>
    </p:spTree>
    <p:extLst>
      <p:ext uri="{BB962C8B-B14F-4D97-AF65-F5344CB8AC3E}">
        <p14:creationId xmlns:p14="http://schemas.microsoft.com/office/powerpoint/2010/main" val="23412470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5F34D-CD83-2169-CAA0-FDF2C02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4" descr="Ein Bild, das Museum, Kunst, Artefakt, Statue enthält.&#10;&#10;KI-generierte Inhalte können fehlerhaft sein.">
            <a:extLst>
              <a:ext uri="{FF2B5EF4-FFF2-40B4-BE49-F238E27FC236}">
                <a16:creationId xmlns:a16="http://schemas.microsoft.com/office/drawing/2014/main" id="{E7096FB9-1BA7-9486-052B-E6192D105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57" y="7402"/>
            <a:ext cx="5088267" cy="685750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78B499C-DCB9-158E-6C49-BF61353C8409}"/>
              </a:ext>
            </a:extLst>
          </p:cNvPr>
          <p:cNvSpPr txBox="1"/>
          <p:nvPr/>
        </p:nvSpPr>
        <p:spPr>
          <a:xfrm>
            <a:off x="11020224" y="6495574"/>
            <a:ext cx="117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19873</a:t>
            </a:r>
          </a:p>
        </p:txBody>
      </p:sp>
      <p:pic>
        <p:nvPicPr>
          <p:cNvPr id="12" name="Inhaltsplatzhalter 11" descr="Ein Bild, das Kunst, Geschichte, Artefakt, Steinschnitt enthält.&#10;&#10;KI-generierte Inhalte können fehlerhaft sein.">
            <a:extLst>
              <a:ext uri="{FF2B5EF4-FFF2-40B4-BE49-F238E27FC236}">
                <a16:creationId xmlns:a16="http://schemas.microsoft.com/office/drawing/2014/main" id="{C6894841-A3C2-1C79-BF31-F1FA595C6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11" y="-2103"/>
            <a:ext cx="4527668" cy="6860103"/>
          </a:xfr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4624755-3496-3000-BA45-D9B7A332B26C}"/>
              </a:ext>
            </a:extLst>
          </p:cNvPr>
          <p:cNvSpPr txBox="1"/>
          <p:nvPr/>
        </p:nvSpPr>
        <p:spPr>
          <a:xfrm>
            <a:off x="0" y="6492875"/>
            <a:ext cx="128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BM 124563</a:t>
            </a:r>
          </a:p>
        </p:txBody>
      </p:sp>
    </p:spTree>
    <p:extLst>
      <p:ext uri="{BB962C8B-B14F-4D97-AF65-F5344CB8AC3E}">
        <p14:creationId xmlns:p14="http://schemas.microsoft.com/office/powerpoint/2010/main" val="17771548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C16AD-92DE-C7EC-F0F7-BB863AC0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6" y="18255"/>
            <a:ext cx="10515600" cy="1325563"/>
          </a:xfrm>
        </p:spPr>
        <p:txBody>
          <a:bodyPr/>
          <a:lstStyle/>
          <a:p>
            <a:r>
              <a:rPr lang="de-DE" dirty="0"/>
              <a:t>Tributbringer (Korridor 10)</a:t>
            </a:r>
          </a:p>
        </p:txBody>
      </p:sp>
      <p:pic>
        <p:nvPicPr>
          <p:cNvPr id="5" name="Inhaltsplatzhalter 4" descr="Ein Bild, das Artefakt, Kunst, Relief, Geschichte enthält.&#10;&#10;KI-generierte Inhalte können fehlerhaft sein.">
            <a:extLst>
              <a:ext uri="{FF2B5EF4-FFF2-40B4-BE49-F238E27FC236}">
                <a16:creationId xmlns:a16="http://schemas.microsoft.com/office/drawing/2014/main" id="{10CB6798-3F80-CB65-4886-7875F7856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5" y="1041512"/>
            <a:ext cx="10448781" cy="5816488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17A2DFD-05D0-802E-C861-F8C6CCE9AC0A}"/>
              </a:ext>
            </a:extLst>
          </p:cNvPr>
          <p:cNvSpPr txBox="1"/>
          <p:nvPr/>
        </p:nvSpPr>
        <p:spPr>
          <a:xfrm>
            <a:off x="11031166" y="6488668"/>
            <a:ext cx="116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19887</a:t>
            </a:r>
          </a:p>
        </p:txBody>
      </p:sp>
    </p:spTree>
    <p:extLst>
      <p:ext uri="{BB962C8B-B14F-4D97-AF65-F5344CB8AC3E}">
        <p14:creationId xmlns:p14="http://schemas.microsoft.com/office/powerpoint/2010/main" val="2386614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69134-98D7-03F2-E79E-2C3F7B20B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Forschungsgeschichte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E263A9-C14B-6846-ACF7-512767CD6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1843-1845  Paul Emile Botta </a:t>
            </a:r>
          </a:p>
          <a:p>
            <a:r>
              <a:rPr lang="de-DE" dirty="0"/>
              <a:t>1852-1855  Victor Place</a:t>
            </a:r>
          </a:p>
          <a:p>
            <a:r>
              <a:rPr lang="de-DE" dirty="0"/>
              <a:t>1928-1935  University </a:t>
            </a:r>
            <a:r>
              <a:rPr lang="de-DE" dirty="0" err="1"/>
              <a:t>of</a:t>
            </a:r>
            <a:r>
              <a:rPr lang="de-DE" dirty="0"/>
              <a:t> Chicago</a:t>
            </a:r>
          </a:p>
        </p:txBody>
      </p:sp>
    </p:spTree>
    <p:extLst>
      <p:ext uri="{BB962C8B-B14F-4D97-AF65-F5344CB8AC3E}">
        <p14:creationId xmlns:p14="http://schemas.microsoft.com/office/powerpoint/2010/main" val="25968979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CD570-B265-E6C2-6E99-6D9CA8E82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8D630-56A4-CF6A-180C-70A404DFB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Rechteck, Karte enthält.&#10;&#10;KI-generierte Inhalte können fehlerhaft sein.">
            <a:extLst>
              <a:ext uri="{FF2B5EF4-FFF2-40B4-BE49-F238E27FC236}">
                <a16:creationId xmlns:a16="http://schemas.microsoft.com/office/drawing/2014/main" id="{125779C0-0174-50B1-50EF-51D7F918D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8967" r="9709"/>
          <a:stretch>
            <a:fillRect/>
          </a:stretch>
        </p:blipFill>
        <p:spPr>
          <a:xfrm rot="16200000">
            <a:off x="1837560" y="-1113101"/>
            <a:ext cx="6858000" cy="908420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89A637D-5823-5575-DD9D-0E37E4566EF0}"/>
              </a:ext>
            </a:extLst>
          </p:cNvPr>
          <p:cNvSpPr txBox="1"/>
          <p:nvPr/>
        </p:nvSpPr>
        <p:spPr>
          <a:xfrm>
            <a:off x="9808662" y="6550223"/>
            <a:ext cx="2373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Kertai</a:t>
            </a:r>
            <a:r>
              <a:rPr lang="de-DE" sz="1400" dirty="0"/>
              <a:t> 2015, 11.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3BBBB77-D0F6-753B-4DB6-E2145DA44A0C}"/>
              </a:ext>
            </a:extLst>
          </p:cNvPr>
          <p:cNvSpPr/>
          <p:nvPr/>
        </p:nvSpPr>
        <p:spPr>
          <a:xfrm>
            <a:off x="6766832" y="1762126"/>
            <a:ext cx="100693" cy="4624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25516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Text, Entwurf, Zeichnung, Kinderkunst enthält.&#10;&#10;KI-generierte Inhalte können fehlerhaft sein.">
            <a:extLst>
              <a:ext uri="{FF2B5EF4-FFF2-40B4-BE49-F238E27FC236}">
                <a16:creationId xmlns:a16="http://schemas.microsoft.com/office/drawing/2014/main" id="{FCEE8545-A702-A92A-9588-5F4A66CB6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1" t="11876" r="12160" b="6853"/>
          <a:stretch/>
        </p:blipFill>
        <p:spPr>
          <a:xfrm rot="5400000">
            <a:off x="3185629" y="-365954"/>
            <a:ext cx="5820741" cy="8627167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E8B2653-00B3-A1FA-33BD-86C49539EB5D}"/>
              </a:ext>
            </a:extLst>
          </p:cNvPr>
          <p:cNvSpPr txBox="1">
            <a:spLocks/>
          </p:cNvSpPr>
          <p:nvPr/>
        </p:nvSpPr>
        <p:spPr>
          <a:xfrm>
            <a:off x="239486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Tributbringer (Korridor 10)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5DCF9EF-879D-6431-31C3-28A4E2D81B14}"/>
              </a:ext>
            </a:extLst>
          </p:cNvPr>
          <p:cNvCxnSpPr>
            <a:cxnSpLocks/>
          </p:cNvCxnSpPr>
          <p:nvPr/>
        </p:nvCxnSpPr>
        <p:spPr>
          <a:xfrm>
            <a:off x="6376524" y="5300283"/>
            <a:ext cx="4450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5C7C84FB-EB82-206C-4E4F-AFB1DCDBFABC}"/>
              </a:ext>
            </a:extLst>
          </p:cNvPr>
          <p:cNvSpPr txBox="1"/>
          <p:nvPr/>
        </p:nvSpPr>
        <p:spPr>
          <a:xfrm>
            <a:off x="10409583" y="6334780"/>
            <a:ext cx="1782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Albenda</a:t>
            </a:r>
            <a:r>
              <a:rPr lang="de-DE" sz="1400" dirty="0"/>
              <a:t> 1986, </a:t>
            </a:r>
          </a:p>
          <a:p>
            <a:r>
              <a:rPr lang="de-DE" sz="1400" dirty="0"/>
              <a:t>Pl. 26.</a:t>
            </a:r>
          </a:p>
        </p:txBody>
      </p:sp>
    </p:spTree>
    <p:extLst>
      <p:ext uri="{BB962C8B-B14F-4D97-AF65-F5344CB8AC3E}">
        <p14:creationId xmlns:p14="http://schemas.microsoft.com/office/powerpoint/2010/main" val="29606575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3965D-0626-3F67-675B-9E345899D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D2B4B9-8FC0-BB89-2C69-60D1A808E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6" y="18255"/>
            <a:ext cx="10515600" cy="1325563"/>
          </a:xfrm>
        </p:spPr>
        <p:txBody>
          <a:bodyPr/>
          <a:lstStyle/>
          <a:p>
            <a:r>
              <a:rPr lang="de-DE" dirty="0"/>
              <a:t>Tributbringer (Korridor 10)</a:t>
            </a:r>
          </a:p>
        </p:txBody>
      </p:sp>
      <p:pic>
        <p:nvPicPr>
          <p:cNvPr id="5" name="Inhaltsplatzhalter 4" descr="Ein Bild, das Artefakt, Kunst, Relief, Geschichte enthält.&#10;&#10;KI-generierte Inhalte können fehlerhaft sein.">
            <a:extLst>
              <a:ext uri="{FF2B5EF4-FFF2-40B4-BE49-F238E27FC236}">
                <a16:creationId xmlns:a16="http://schemas.microsoft.com/office/drawing/2014/main" id="{00DA9447-9BF6-DDC4-82DF-34DF83B0D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5" y="1041512"/>
            <a:ext cx="10448781" cy="5816488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8EDB3D3-5FDE-2728-AB38-16D632082BA7}"/>
              </a:ext>
            </a:extLst>
          </p:cNvPr>
          <p:cNvSpPr txBox="1"/>
          <p:nvPr/>
        </p:nvSpPr>
        <p:spPr>
          <a:xfrm>
            <a:off x="11031166" y="6488668"/>
            <a:ext cx="116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19887</a:t>
            </a:r>
          </a:p>
        </p:txBody>
      </p:sp>
    </p:spTree>
    <p:extLst>
      <p:ext uri="{BB962C8B-B14F-4D97-AF65-F5344CB8AC3E}">
        <p14:creationId xmlns:p14="http://schemas.microsoft.com/office/powerpoint/2010/main" val="29831946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0C1977-586D-4E2F-255D-C888390B9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Artefakt, Kunst, Schnitzerei, Steinschnitt enthält.&#10;&#10;KI-generierte Inhalte können fehlerhaft sein.">
            <a:extLst>
              <a:ext uri="{FF2B5EF4-FFF2-40B4-BE49-F238E27FC236}">
                <a16:creationId xmlns:a16="http://schemas.microsoft.com/office/drawing/2014/main" id="{3D8BCC8A-E1F3-B0A7-40EB-0EBBEB158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26" y="0"/>
            <a:ext cx="5640148" cy="6861496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7DE6340-DF5D-9063-AF22-B924A1B23AEB}"/>
              </a:ext>
            </a:extLst>
          </p:cNvPr>
          <p:cNvSpPr txBox="1"/>
          <p:nvPr/>
        </p:nvSpPr>
        <p:spPr>
          <a:xfrm>
            <a:off x="8916074" y="6488668"/>
            <a:ext cx="114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19918</a:t>
            </a:r>
          </a:p>
        </p:txBody>
      </p:sp>
    </p:spTree>
    <p:extLst>
      <p:ext uri="{BB962C8B-B14F-4D97-AF65-F5344CB8AC3E}">
        <p14:creationId xmlns:p14="http://schemas.microsoft.com/office/powerpoint/2010/main" val="15122968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Text, Entwurf, Zeichnung, Schwarzweiß enthält.&#10;&#10;KI-generierte Inhalte können fehlerhaft sein.">
            <a:extLst>
              <a:ext uri="{FF2B5EF4-FFF2-40B4-BE49-F238E27FC236}">
                <a16:creationId xmlns:a16="http://schemas.microsoft.com/office/drawing/2014/main" id="{48BF7D78-9F15-BB1C-2D9C-24FBAC740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t="9409" r="16462" b="8668"/>
          <a:stretch/>
        </p:blipFill>
        <p:spPr>
          <a:xfrm rot="16200000">
            <a:off x="2950671" y="-745544"/>
            <a:ext cx="5853521" cy="9353568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A120275C-4784-1EE3-BE77-DEA4DF40F541}"/>
              </a:ext>
            </a:extLst>
          </p:cNvPr>
          <p:cNvSpPr txBox="1">
            <a:spLocks/>
          </p:cNvSpPr>
          <p:nvPr/>
        </p:nvSpPr>
        <p:spPr>
          <a:xfrm>
            <a:off x="239486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Tributbringer (Korridor 10)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08254C9-FD4E-B420-AAAD-25B66FAA4D7F}"/>
              </a:ext>
            </a:extLst>
          </p:cNvPr>
          <p:cNvSpPr txBox="1"/>
          <p:nvPr/>
        </p:nvSpPr>
        <p:spPr>
          <a:xfrm>
            <a:off x="10554216" y="6334780"/>
            <a:ext cx="163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Albenda</a:t>
            </a:r>
            <a:r>
              <a:rPr lang="de-DE" sz="1400" dirty="0"/>
              <a:t> 1986, </a:t>
            </a:r>
          </a:p>
          <a:p>
            <a:r>
              <a:rPr lang="de-DE" sz="1400" dirty="0"/>
              <a:t>Pl. 29.</a:t>
            </a:r>
          </a:p>
        </p:txBody>
      </p:sp>
    </p:spTree>
    <p:extLst>
      <p:ext uri="{BB962C8B-B14F-4D97-AF65-F5344CB8AC3E}">
        <p14:creationId xmlns:p14="http://schemas.microsoft.com/office/powerpoint/2010/main" val="480536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1FF0F5-D264-F050-26AC-827CBEF0E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113386"/>
            <a:ext cx="11168743" cy="1277145"/>
          </a:xfrm>
        </p:spPr>
        <p:txBody>
          <a:bodyPr>
            <a:normAutofit fontScale="90000"/>
          </a:bodyPr>
          <a:lstStyle/>
          <a:p>
            <a:r>
              <a:rPr lang="de-DE" dirty="0"/>
              <a:t>Transport von Holz auf Wasser (Fassade von Hof VIII)</a:t>
            </a:r>
            <a:br>
              <a:rPr lang="de-DE" dirty="0"/>
            </a:br>
            <a:endParaRPr lang="de-DE" dirty="0"/>
          </a:p>
        </p:txBody>
      </p:sp>
      <p:pic>
        <p:nvPicPr>
          <p:cNvPr id="5" name="Inhaltsplatzhalter 4" descr="Ein Bild, das Wand, Im Haus, Putz, Gebäude enthält.&#10;&#10;KI-generierte Inhalte können fehlerhaft sein.">
            <a:extLst>
              <a:ext uri="{FF2B5EF4-FFF2-40B4-BE49-F238E27FC236}">
                <a16:creationId xmlns:a16="http://schemas.microsoft.com/office/drawing/2014/main" id="{918F66C0-2A45-D62B-8C4E-D19F99952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45" y="1144923"/>
            <a:ext cx="7734310" cy="5713077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F0FC6B8-E8E6-53D0-0DA8-83186BE383AE}"/>
              </a:ext>
            </a:extLst>
          </p:cNvPr>
          <p:cNvSpPr txBox="1"/>
          <p:nvPr/>
        </p:nvSpPr>
        <p:spPr>
          <a:xfrm>
            <a:off x="3918335" y="775747"/>
            <a:ext cx="4355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AO 19891, AO 19890, AO 19889, AO 19888</a:t>
            </a:r>
          </a:p>
        </p:txBody>
      </p:sp>
    </p:spTree>
    <p:extLst>
      <p:ext uri="{BB962C8B-B14F-4D97-AF65-F5344CB8AC3E}">
        <p14:creationId xmlns:p14="http://schemas.microsoft.com/office/powerpoint/2010/main" val="9808233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34485-58C5-F7F6-8582-B0817D8E7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CAFA1-B20D-999B-2B8F-8A17AB07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Rechteck, Karte enthält.&#10;&#10;KI-generierte Inhalte können fehlerhaft sein.">
            <a:extLst>
              <a:ext uri="{FF2B5EF4-FFF2-40B4-BE49-F238E27FC236}">
                <a16:creationId xmlns:a16="http://schemas.microsoft.com/office/drawing/2014/main" id="{69C2F706-D8EE-3BF3-DB34-783668C52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8967" r="9709"/>
          <a:stretch>
            <a:fillRect/>
          </a:stretch>
        </p:blipFill>
        <p:spPr>
          <a:xfrm rot="16200000">
            <a:off x="1837560" y="-1113101"/>
            <a:ext cx="6858000" cy="908420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F5054CB-9302-B560-2E11-9CAF65297F2A}"/>
              </a:ext>
            </a:extLst>
          </p:cNvPr>
          <p:cNvSpPr txBox="1"/>
          <p:nvPr/>
        </p:nvSpPr>
        <p:spPr>
          <a:xfrm>
            <a:off x="9808662" y="6550223"/>
            <a:ext cx="2373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Kertai</a:t>
            </a:r>
            <a:r>
              <a:rPr lang="de-DE" sz="1400" dirty="0"/>
              <a:t> 2015, 11.</a:t>
            </a:r>
          </a:p>
        </p:txBody>
      </p:sp>
      <p:sp>
        <p:nvSpPr>
          <p:cNvPr id="4" name="Parallelogramm 3">
            <a:extLst>
              <a:ext uri="{FF2B5EF4-FFF2-40B4-BE49-F238E27FC236}">
                <a16:creationId xmlns:a16="http://schemas.microsoft.com/office/drawing/2014/main" id="{B4F39D31-4DEB-7410-8C0C-C2D96501455F}"/>
              </a:ext>
            </a:extLst>
          </p:cNvPr>
          <p:cNvSpPr/>
          <p:nvPr/>
        </p:nvSpPr>
        <p:spPr>
          <a:xfrm rot="168714">
            <a:off x="6189156" y="2240345"/>
            <a:ext cx="1207835" cy="1733612"/>
          </a:xfrm>
          <a:prstGeom prst="parallelogram">
            <a:avLst>
              <a:gd name="adj" fmla="val 436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19312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A54DC-C80B-4B5D-FD15-7FA5C82CB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CA5A4A-52A0-3095-5B72-CFF3DEDAD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Rechteck, Karte enthält.&#10;&#10;KI-generierte Inhalte können fehlerhaft sein.">
            <a:extLst>
              <a:ext uri="{FF2B5EF4-FFF2-40B4-BE49-F238E27FC236}">
                <a16:creationId xmlns:a16="http://schemas.microsoft.com/office/drawing/2014/main" id="{6D05D628-B0C8-226B-6367-9786A683B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8967" r="9709"/>
          <a:stretch>
            <a:fillRect/>
          </a:stretch>
        </p:blipFill>
        <p:spPr>
          <a:xfrm rot="16200000">
            <a:off x="1837560" y="-1113101"/>
            <a:ext cx="6858000" cy="908420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65A5F76-2F93-A3F6-EEE2-00DD55AB9335}"/>
              </a:ext>
            </a:extLst>
          </p:cNvPr>
          <p:cNvSpPr txBox="1"/>
          <p:nvPr/>
        </p:nvSpPr>
        <p:spPr>
          <a:xfrm>
            <a:off x="9808662" y="6550223"/>
            <a:ext cx="2373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Kertai</a:t>
            </a:r>
            <a:r>
              <a:rPr lang="de-DE" sz="1400" dirty="0"/>
              <a:t> 2015, 11.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8F87A6B-329F-ED65-406D-6D80632DF6C8}"/>
              </a:ext>
            </a:extLst>
          </p:cNvPr>
          <p:cNvCxnSpPr>
            <a:cxnSpLocks/>
          </p:cNvCxnSpPr>
          <p:nvPr/>
        </p:nvCxnSpPr>
        <p:spPr>
          <a:xfrm>
            <a:off x="6902506" y="2209126"/>
            <a:ext cx="614995" cy="566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6197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Artefakt, Relief, Geschichte, Handschrift enthält.&#10;&#10;KI-generierte Inhalte können fehlerhaft sein.">
            <a:extLst>
              <a:ext uri="{FF2B5EF4-FFF2-40B4-BE49-F238E27FC236}">
                <a16:creationId xmlns:a16="http://schemas.microsoft.com/office/drawing/2014/main" id="{9C030063-30AB-A3DB-0304-050764571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71" y="1036375"/>
            <a:ext cx="4071256" cy="5821625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E671AEB-B159-7175-8B19-8A58D068F863}"/>
              </a:ext>
            </a:extLst>
          </p:cNvPr>
          <p:cNvSpPr txBox="1"/>
          <p:nvPr/>
        </p:nvSpPr>
        <p:spPr>
          <a:xfrm>
            <a:off x="8131627" y="6488668"/>
            <a:ext cx="114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19888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0BDB51B-7D28-1D8A-0618-FC237C0072EE}"/>
              </a:ext>
            </a:extLst>
          </p:cNvPr>
          <p:cNvSpPr txBox="1"/>
          <p:nvPr/>
        </p:nvSpPr>
        <p:spPr>
          <a:xfrm>
            <a:off x="8131627" y="5431160"/>
            <a:ext cx="1916359" cy="657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Höhe: 3,02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Breite: 2 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ED8952C-A01B-9C8A-2E07-2B2180B3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236219"/>
            <a:ext cx="11168743" cy="1277145"/>
          </a:xfrm>
        </p:spPr>
        <p:txBody>
          <a:bodyPr>
            <a:normAutofit fontScale="90000"/>
          </a:bodyPr>
          <a:lstStyle/>
          <a:p>
            <a:r>
              <a:rPr lang="de-DE" dirty="0"/>
              <a:t>Transport von Holz auf Wasser (Fassade von Hof VIII)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63741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35330F-FCBB-23D8-71CB-70D219845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1520DAF-8612-9EE5-91D8-08F2E408C7BD}"/>
              </a:ext>
            </a:extLst>
          </p:cNvPr>
          <p:cNvSpPr txBox="1"/>
          <p:nvPr/>
        </p:nvSpPr>
        <p:spPr>
          <a:xfrm>
            <a:off x="9441332" y="6492875"/>
            <a:ext cx="139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BM 118830</a:t>
            </a:r>
          </a:p>
        </p:txBody>
      </p:sp>
      <p:pic>
        <p:nvPicPr>
          <p:cNvPr id="9" name="Grafik 8" descr="Ein Bild, das Kunst, Artefakt, Schnitzerei, Steinschnitt enthält.&#10;&#10;KI-generierte Inhalte können fehlerhaft sein.">
            <a:extLst>
              <a:ext uri="{FF2B5EF4-FFF2-40B4-BE49-F238E27FC236}">
                <a16:creationId xmlns:a16="http://schemas.microsoft.com/office/drawing/2014/main" id="{B268A610-13FA-136B-14AF-64E2A1C6E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67" y="0"/>
            <a:ext cx="6690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18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684CE-B49A-1FAD-923F-EBDB7E384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F9323-C99D-DDEF-59F9-6D4DD2EBA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Forschungsgeschichte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5CF948-C671-E523-350A-4B828FA0D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1843-1845  Paul Emile Botta </a:t>
            </a:r>
          </a:p>
          <a:p>
            <a:r>
              <a:rPr lang="de-DE" dirty="0"/>
              <a:t>1852-1855  Victor Place</a:t>
            </a:r>
          </a:p>
          <a:p>
            <a:r>
              <a:rPr lang="de-DE" dirty="0"/>
              <a:t>1928-1935  University </a:t>
            </a:r>
            <a:r>
              <a:rPr lang="de-DE" dirty="0" err="1"/>
              <a:t>of</a:t>
            </a:r>
            <a:r>
              <a:rPr lang="de-DE" dirty="0"/>
              <a:t> Chicago</a:t>
            </a:r>
          </a:p>
          <a:p>
            <a:r>
              <a:rPr lang="de-DE" dirty="0"/>
              <a:t>1938  Department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Antiquities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Republic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Iraq</a:t>
            </a:r>
          </a:p>
        </p:txBody>
      </p:sp>
    </p:spTree>
    <p:extLst>
      <p:ext uri="{BB962C8B-B14F-4D97-AF65-F5344CB8AC3E}">
        <p14:creationId xmlns:p14="http://schemas.microsoft.com/office/powerpoint/2010/main" val="27874939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Kunst, Artefakt enthält.&#10;&#10;KI-generierte Inhalte können fehlerhaft sein.">
            <a:extLst>
              <a:ext uri="{FF2B5EF4-FFF2-40B4-BE49-F238E27FC236}">
                <a16:creationId xmlns:a16="http://schemas.microsoft.com/office/drawing/2014/main" id="{5C5A7E5D-D5A9-21BF-2326-437952B59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27" y="950741"/>
            <a:ext cx="8044543" cy="5958325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A18BCB6-2F6E-1121-AF5F-F111E38A6468}"/>
              </a:ext>
            </a:extLst>
          </p:cNvPr>
          <p:cNvSpPr txBox="1"/>
          <p:nvPr/>
        </p:nvSpPr>
        <p:spPr>
          <a:xfrm>
            <a:off x="10118270" y="6488668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19889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502D29-D54E-A7B1-AEEB-F7F2EAAB7A5C}"/>
              </a:ext>
            </a:extLst>
          </p:cNvPr>
          <p:cNvSpPr txBox="1"/>
          <p:nvPr/>
        </p:nvSpPr>
        <p:spPr>
          <a:xfrm>
            <a:off x="10118270" y="5584093"/>
            <a:ext cx="207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Höhe: 2,93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Breite: 4,08 m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7207554-EE6B-0AC4-085F-34A5F46C0057}"/>
              </a:ext>
            </a:extLst>
          </p:cNvPr>
          <p:cNvSpPr txBox="1">
            <a:spLocks/>
          </p:cNvSpPr>
          <p:nvPr/>
        </p:nvSpPr>
        <p:spPr>
          <a:xfrm>
            <a:off x="511628" y="236219"/>
            <a:ext cx="11168743" cy="127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Transport von Holz auf Wasser (Fassade von Hof VIII)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64092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Artefakt, Relief, Schnitzerei, Steinschnitt enthält.&#10;&#10;KI-generierte Inhalte können fehlerhaft sein.">
            <a:extLst>
              <a:ext uri="{FF2B5EF4-FFF2-40B4-BE49-F238E27FC236}">
                <a16:creationId xmlns:a16="http://schemas.microsoft.com/office/drawing/2014/main" id="{E8617133-A486-4AF2-5D28-142248647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5" y="1506457"/>
            <a:ext cx="6236256" cy="4564939"/>
          </a:xfrm>
          <a:prstGeom prst="rect">
            <a:avLst/>
          </a:prstGeom>
        </p:spPr>
      </p:pic>
      <p:pic>
        <p:nvPicPr>
          <p:cNvPr id="11" name="Inhaltsplatzhalter 4" descr="Ein Bild, das Artefakt, Schnitzerei, Steinschnitt, Relief enthält.&#10;&#10;KI-generierte Inhalte können fehlerhaft sein.">
            <a:extLst>
              <a:ext uri="{FF2B5EF4-FFF2-40B4-BE49-F238E27FC236}">
                <a16:creationId xmlns:a16="http://schemas.microsoft.com/office/drawing/2014/main" id="{82AB7F7F-21CD-4227-6AF9-C205D835B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27" y="1506456"/>
            <a:ext cx="5303957" cy="4564939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5AA16AE5-FB40-62E0-1B27-CD3000058646}"/>
              </a:ext>
            </a:extLst>
          </p:cNvPr>
          <p:cNvSpPr txBox="1">
            <a:spLocks/>
          </p:cNvSpPr>
          <p:nvPr/>
        </p:nvSpPr>
        <p:spPr>
          <a:xfrm>
            <a:off x="511628" y="236219"/>
            <a:ext cx="11168743" cy="127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Transport von Holz auf Wasser (Fassade von Hof VIII)</a:t>
            </a:r>
            <a:br>
              <a:rPr lang="de-DE" dirty="0"/>
            </a:b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15326AE-5EBF-2DBE-FAB9-DD47DD88CB64}"/>
              </a:ext>
            </a:extLst>
          </p:cNvPr>
          <p:cNvSpPr txBox="1"/>
          <p:nvPr/>
        </p:nvSpPr>
        <p:spPr>
          <a:xfrm>
            <a:off x="10789098" y="6488668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19889</a:t>
            </a:r>
          </a:p>
        </p:txBody>
      </p:sp>
    </p:spTree>
    <p:extLst>
      <p:ext uri="{BB962C8B-B14F-4D97-AF65-F5344CB8AC3E}">
        <p14:creationId xmlns:p14="http://schemas.microsoft.com/office/powerpoint/2010/main" val="39207907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Artefakt, Steinschnitt, Schnitzerei, Relief enthält.&#10;&#10;KI-generierte Inhalte können fehlerhaft sein.">
            <a:extLst>
              <a:ext uri="{FF2B5EF4-FFF2-40B4-BE49-F238E27FC236}">
                <a16:creationId xmlns:a16="http://schemas.microsoft.com/office/drawing/2014/main" id="{CA4B6184-E7D8-8C2A-3DEA-3A1D64B75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1502196"/>
            <a:ext cx="9459687" cy="4843359"/>
          </a:xfr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DEE3C4F8-047B-7455-3AB0-32BB923AD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236219"/>
            <a:ext cx="11168743" cy="1277145"/>
          </a:xfrm>
        </p:spPr>
        <p:txBody>
          <a:bodyPr>
            <a:normAutofit fontScale="90000"/>
          </a:bodyPr>
          <a:lstStyle/>
          <a:p>
            <a:r>
              <a:rPr lang="de-DE" dirty="0"/>
              <a:t>Transport von Holz auf Wasser (Fassade von Hof VIII)</a:t>
            </a:r>
            <a:br>
              <a:rPr lang="de-DE" dirty="0"/>
            </a:b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86A0387-D62D-27DD-4CA6-12E8522CE91A}"/>
              </a:ext>
            </a:extLst>
          </p:cNvPr>
          <p:cNvSpPr txBox="1"/>
          <p:nvPr/>
        </p:nvSpPr>
        <p:spPr>
          <a:xfrm>
            <a:off x="10602686" y="5976223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19889</a:t>
            </a:r>
          </a:p>
        </p:txBody>
      </p:sp>
    </p:spTree>
    <p:extLst>
      <p:ext uri="{BB962C8B-B14F-4D97-AF65-F5344CB8AC3E}">
        <p14:creationId xmlns:p14="http://schemas.microsoft.com/office/powerpoint/2010/main" val="393980412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BDDF6C-6640-F576-7D7A-A83D88BEA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4257EED-9867-5C14-D3FC-782F64D6B8DE}"/>
              </a:ext>
            </a:extLst>
          </p:cNvPr>
          <p:cNvSpPr txBox="1"/>
          <p:nvPr/>
        </p:nvSpPr>
        <p:spPr>
          <a:xfrm>
            <a:off x="11010127" y="5871465"/>
            <a:ext cx="118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14038</a:t>
            </a:r>
          </a:p>
        </p:txBody>
      </p:sp>
      <p:pic>
        <p:nvPicPr>
          <p:cNvPr id="12" name="Grafik 11" descr="Ein Bild, das Text, Kunst enthält.&#10;&#10;KI-generierte Inhalte können fehlerhaft sein.">
            <a:extLst>
              <a:ext uri="{FF2B5EF4-FFF2-40B4-BE49-F238E27FC236}">
                <a16:creationId xmlns:a16="http://schemas.microsoft.com/office/drawing/2014/main" id="{8A5A87DB-A89D-FB8D-11E3-87B289E50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6535"/>
            <a:ext cx="12192004" cy="488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748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Artefakt, Altertum, Geschichte, Schnitzerei enthält.&#10;&#10;KI-generierte Inhalte können fehlerhaft sein.">
            <a:extLst>
              <a:ext uri="{FF2B5EF4-FFF2-40B4-BE49-F238E27FC236}">
                <a16:creationId xmlns:a16="http://schemas.microsoft.com/office/drawing/2014/main" id="{3B36CBB0-18F2-F33F-FD06-F9BEDA075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51" y="994674"/>
            <a:ext cx="4463144" cy="5500999"/>
          </a:xfrm>
          <a:prstGeom prst="rect">
            <a:avLst/>
          </a:prstGeom>
        </p:spPr>
      </p:pic>
      <p:pic>
        <p:nvPicPr>
          <p:cNvPr id="9" name="Inhaltsplatzhalter 4" descr="Ein Bild, das Beige, Kunst, Altertum, Artefakt enthält.&#10;&#10;KI-generierte Inhalte können fehlerhaft sein.">
            <a:extLst>
              <a:ext uri="{FF2B5EF4-FFF2-40B4-BE49-F238E27FC236}">
                <a16:creationId xmlns:a16="http://schemas.microsoft.com/office/drawing/2014/main" id="{8919576D-8D42-822A-0FF1-81D8B766D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8" y="994674"/>
            <a:ext cx="5354305" cy="550099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C8BF0869-5A4C-D274-5B7B-2CE75FE2D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236219"/>
            <a:ext cx="11168743" cy="1277145"/>
          </a:xfrm>
        </p:spPr>
        <p:txBody>
          <a:bodyPr>
            <a:normAutofit fontScale="90000"/>
          </a:bodyPr>
          <a:lstStyle/>
          <a:p>
            <a:r>
              <a:rPr lang="de-DE" dirty="0"/>
              <a:t>Transport von Holz auf Wasser (Fassade von Hof VIII)</a:t>
            </a:r>
            <a:br>
              <a:rPr lang="de-DE" dirty="0"/>
            </a:b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E4D17AF-9D36-47CE-ED17-2A1FD724B610}"/>
              </a:ext>
            </a:extLst>
          </p:cNvPr>
          <p:cNvSpPr txBox="1"/>
          <p:nvPr/>
        </p:nvSpPr>
        <p:spPr>
          <a:xfrm>
            <a:off x="11038114" y="6495674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19889</a:t>
            </a:r>
          </a:p>
        </p:txBody>
      </p:sp>
    </p:spTree>
    <p:extLst>
      <p:ext uri="{BB962C8B-B14F-4D97-AF65-F5344CB8AC3E}">
        <p14:creationId xmlns:p14="http://schemas.microsoft.com/office/powerpoint/2010/main" val="419444275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6F909-95C4-421E-89F5-B6E003D2D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Kunst, Artefakt enthält.&#10;&#10;KI-generierte Inhalte können fehlerhaft sein.">
            <a:extLst>
              <a:ext uri="{FF2B5EF4-FFF2-40B4-BE49-F238E27FC236}">
                <a16:creationId xmlns:a16="http://schemas.microsoft.com/office/drawing/2014/main" id="{3FC8E9AB-0430-58BA-8B64-FAD1B571D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27" y="950741"/>
            <a:ext cx="8044543" cy="5958325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8C4F2F5-64D4-562C-030D-FEA480DFACC4}"/>
              </a:ext>
            </a:extLst>
          </p:cNvPr>
          <p:cNvSpPr txBox="1"/>
          <p:nvPr/>
        </p:nvSpPr>
        <p:spPr>
          <a:xfrm>
            <a:off x="10118270" y="6488668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19889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962464A-02C6-BEA6-6D30-3AB6AC6BF901}"/>
              </a:ext>
            </a:extLst>
          </p:cNvPr>
          <p:cNvSpPr txBox="1"/>
          <p:nvPr/>
        </p:nvSpPr>
        <p:spPr>
          <a:xfrm>
            <a:off x="10118270" y="5584093"/>
            <a:ext cx="207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Höhe: 2,93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Breite: 4,08 m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FF77DCF-DFD8-033E-15E6-951C2CA48497}"/>
              </a:ext>
            </a:extLst>
          </p:cNvPr>
          <p:cNvSpPr txBox="1">
            <a:spLocks/>
          </p:cNvSpPr>
          <p:nvPr/>
        </p:nvSpPr>
        <p:spPr>
          <a:xfrm>
            <a:off x="511628" y="236219"/>
            <a:ext cx="11168743" cy="127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Transport von Holz auf Wasser (Fassade von Hof VIII)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35513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Kunst, Artefakt, Relief, Schnitzerei enthält.&#10;&#10;KI-generierte Inhalte können fehlerhaft sein.">
            <a:extLst>
              <a:ext uri="{FF2B5EF4-FFF2-40B4-BE49-F238E27FC236}">
                <a16:creationId xmlns:a16="http://schemas.microsoft.com/office/drawing/2014/main" id="{62C18EE8-3FFA-55AA-028C-43B4A8FB7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83" y="1947546"/>
            <a:ext cx="3338062" cy="3676280"/>
          </a:xfrm>
        </p:spPr>
      </p:pic>
      <p:pic>
        <p:nvPicPr>
          <p:cNvPr id="4" name="Grafik 3" descr="Ein Bild, das Artefakt, Relief, Steinschnitt, Schnitzerei enthält.&#10;&#10;KI-generierte Inhalte können fehlerhaft sein.">
            <a:extLst>
              <a:ext uri="{FF2B5EF4-FFF2-40B4-BE49-F238E27FC236}">
                <a16:creationId xmlns:a16="http://schemas.microsoft.com/office/drawing/2014/main" id="{E2496016-8C04-73B1-0852-B2E4B1D11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35203"/>
            <a:ext cx="3853543" cy="3676280"/>
          </a:xfrm>
          <a:prstGeom prst="rect">
            <a:avLst/>
          </a:prstGeom>
        </p:spPr>
      </p:pic>
      <p:pic>
        <p:nvPicPr>
          <p:cNvPr id="8" name="Grafik 7" descr="Ein Bild, das Artefakt, Kunst, Relief, Steinschnitt enthält.&#10;&#10;KI-generierte Inhalte können fehlerhaft sein.">
            <a:extLst>
              <a:ext uri="{FF2B5EF4-FFF2-40B4-BE49-F238E27FC236}">
                <a16:creationId xmlns:a16="http://schemas.microsoft.com/office/drawing/2014/main" id="{C0B5C6EC-7294-3E66-BCB2-614BEAD1A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286" y="1935203"/>
            <a:ext cx="4408713" cy="368862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1E53E0A5-5B1C-2681-A7B1-FE06CCDC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236219"/>
            <a:ext cx="11168743" cy="1277145"/>
          </a:xfrm>
        </p:spPr>
        <p:txBody>
          <a:bodyPr>
            <a:normAutofit fontScale="90000"/>
          </a:bodyPr>
          <a:lstStyle/>
          <a:p>
            <a:r>
              <a:rPr lang="de-DE" dirty="0"/>
              <a:t>Transport von Holz auf Wasser (Fassade von Hof VIII)</a:t>
            </a:r>
            <a:br>
              <a:rPr lang="de-DE" dirty="0"/>
            </a:b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79C9B49-38E0-10C0-23C9-BD0EEC19866D}"/>
              </a:ext>
            </a:extLst>
          </p:cNvPr>
          <p:cNvSpPr txBox="1"/>
          <p:nvPr/>
        </p:nvSpPr>
        <p:spPr>
          <a:xfrm>
            <a:off x="11038113" y="6488668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19889</a:t>
            </a:r>
          </a:p>
        </p:txBody>
      </p:sp>
    </p:spTree>
    <p:extLst>
      <p:ext uri="{BB962C8B-B14F-4D97-AF65-F5344CB8AC3E}">
        <p14:creationId xmlns:p14="http://schemas.microsoft.com/office/powerpoint/2010/main" val="28879123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Artefakt, Handschrift, Geschichte, Kunst enthält.&#10;&#10;KI-generierte Inhalte können fehlerhaft sein.">
            <a:extLst>
              <a:ext uri="{FF2B5EF4-FFF2-40B4-BE49-F238E27FC236}">
                <a16:creationId xmlns:a16="http://schemas.microsoft.com/office/drawing/2014/main" id="{30D0AA30-3BBC-6CA3-0E24-F8D0B7184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15" y="975464"/>
            <a:ext cx="4713514" cy="5901730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DBCC5F5-638B-196A-E96A-21167C741208}"/>
              </a:ext>
            </a:extLst>
          </p:cNvPr>
          <p:cNvSpPr txBox="1"/>
          <p:nvPr/>
        </p:nvSpPr>
        <p:spPr>
          <a:xfrm>
            <a:off x="8512629" y="6475205"/>
            <a:ext cx="219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19890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2CD9635-7A2E-CA5D-AC16-ACCDB373AC35}"/>
              </a:ext>
            </a:extLst>
          </p:cNvPr>
          <p:cNvSpPr txBox="1"/>
          <p:nvPr/>
        </p:nvSpPr>
        <p:spPr>
          <a:xfrm>
            <a:off x="8512629" y="5497226"/>
            <a:ext cx="248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Höhe: 2,83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Breite: 2,30 m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54D49A1-C63E-94A1-F83F-9F7A5F229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236219"/>
            <a:ext cx="11168743" cy="1277145"/>
          </a:xfrm>
        </p:spPr>
        <p:txBody>
          <a:bodyPr>
            <a:normAutofit fontScale="90000"/>
          </a:bodyPr>
          <a:lstStyle/>
          <a:p>
            <a:r>
              <a:rPr lang="de-DE" dirty="0"/>
              <a:t>Transport von Holz auf Wasser (Fassade von Hof VIII)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64987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Artefakt, Relief, Kunst enthält.&#10;&#10;KI-generierte Inhalte können fehlerhaft sein.">
            <a:extLst>
              <a:ext uri="{FF2B5EF4-FFF2-40B4-BE49-F238E27FC236}">
                <a16:creationId xmlns:a16="http://schemas.microsoft.com/office/drawing/2014/main" id="{BB89473E-05B6-E17B-AC31-7C1BECDE2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8" y="1188389"/>
            <a:ext cx="3811999" cy="5193458"/>
          </a:xfrm>
        </p:spPr>
      </p:pic>
      <p:pic>
        <p:nvPicPr>
          <p:cNvPr id="7" name="Grafik 6" descr="Ein Bild, das Kunst, Gelände, Relief enthält.&#10;&#10;KI-generierte Inhalte können fehlerhaft sein.">
            <a:extLst>
              <a:ext uri="{FF2B5EF4-FFF2-40B4-BE49-F238E27FC236}">
                <a16:creationId xmlns:a16="http://schemas.microsoft.com/office/drawing/2014/main" id="{1DB8CDB6-CA48-377B-D405-46D291229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75" y="1192293"/>
            <a:ext cx="6333486" cy="519345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8DA913B-1ED0-FE4B-B2A9-85395C3A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236219"/>
            <a:ext cx="11168743" cy="1277145"/>
          </a:xfrm>
        </p:spPr>
        <p:txBody>
          <a:bodyPr>
            <a:normAutofit fontScale="90000"/>
          </a:bodyPr>
          <a:lstStyle/>
          <a:p>
            <a:r>
              <a:rPr lang="de-DE" dirty="0"/>
              <a:t>Transport von Holz auf Wasser (Fassade von Hof VIII)</a:t>
            </a:r>
            <a:br>
              <a:rPr lang="de-DE" dirty="0"/>
            </a:b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63B948A-97BB-D84D-53E1-EC0BA6422AE6}"/>
              </a:ext>
            </a:extLst>
          </p:cNvPr>
          <p:cNvSpPr txBox="1"/>
          <p:nvPr/>
        </p:nvSpPr>
        <p:spPr>
          <a:xfrm>
            <a:off x="11046279" y="6488668"/>
            <a:ext cx="114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19890</a:t>
            </a:r>
          </a:p>
        </p:txBody>
      </p:sp>
    </p:spTree>
    <p:extLst>
      <p:ext uri="{BB962C8B-B14F-4D97-AF65-F5344CB8AC3E}">
        <p14:creationId xmlns:p14="http://schemas.microsoft.com/office/powerpoint/2010/main" val="21723476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Artefakt, Schnitzerei, Steinschnitt, Relief enthält.&#10;&#10;KI-generierte Inhalte können fehlerhaft sein.">
            <a:extLst>
              <a:ext uri="{FF2B5EF4-FFF2-40B4-BE49-F238E27FC236}">
                <a16:creationId xmlns:a16="http://schemas.microsoft.com/office/drawing/2014/main" id="{87649707-D4B6-865E-7D1F-FC7A2628B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08" y="1188067"/>
            <a:ext cx="4325733" cy="5249676"/>
          </a:xfrm>
        </p:spPr>
      </p:pic>
      <p:pic>
        <p:nvPicPr>
          <p:cNvPr id="7" name="Grafik 6" descr="Ein Bild, das Artefakt, Steinschnitt, Relief, Schnitzerei enthält.&#10;&#10;KI-generierte Inhalte können fehlerhaft sein.">
            <a:extLst>
              <a:ext uri="{FF2B5EF4-FFF2-40B4-BE49-F238E27FC236}">
                <a16:creationId xmlns:a16="http://schemas.microsoft.com/office/drawing/2014/main" id="{F487B44E-EEB0-0C93-1075-3A6B9C310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1" y="1188067"/>
            <a:ext cx="5628674" cy="5249676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38773CB2-4A4B-024E-5CDD-A66FAEA8E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236219"/>
            <a:ext cx="11168743" cy="1277145"/>
          </a:xfrm>
        </p:spPr>
        <p:txBody>
          <a:bodyPr>
            <a:normAutofit fontScale="90000"/>
          </a:bodyPr>
          <a:lstStyle/>
          <a:p>
            <a:r>
              <a:rPr lang="de-DE" dirty="0"/>
              <a:t>Transport von Holz auf Wasser (Fassade von Hof VIII)</a:t>
            </a:r>
            <a:br>
              <a:rPr lang="de-DE" dirty="0"/>
            </a:b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DDE6382-DABF-4684-A937-24EAA3C156F4}"/>
              </a:ext>
            </a:extLst>
          </p:cNvPr>
          <p:cNvSpPr txBox="1"/>
          <p:nvPr/>
        </p:nvSpPr>
        <p:spPr>
          <a:xfrm>
            <a:off x="11046279" y="6488668"/>
            <a:ext cx="114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AO 19890</a:t>
            </a:r>
          </a:p>
        </p:txBody>
      </p:sp>
    </p:spTree>
    <p:extLst>
      <p:ext uri="{BB962C8B-B14F-4D97-AF65-F5344CB8AC3E}">
        <p14:creationId xmlns:p14="http://schemas.microsoft.com/office/powerpoint/2010/main" val="4017263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1712</Words>
  <Application>Microsoft Office PowerPoint</Application>
  <PresentationFormat>Breitbild</PresentationFormat>
  <Paragraphs>385</Paragraphs>
  <Slides>103</Slides>
  <Notes>53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103</vt:i4>
      </vt:variant>
    </vt:vector>
  </HeadingPairs>
  <TitlesOfParts>
    <vt:vector size="107" baseType="lpstr">
      <vt:lpstr>Aptos</vt:lpstr>
      <vt:lpstr>Aptos Display</vt:lpstr>
      <vt:lpstr>Arial</vt:lpstr>
      <vt:lpstr>Office</vt:lpstr>
      <vt:lpstr>Die Palastreliefs und Lamassu aus Khorsabad</vt:lpstr>
      <vt:lpstr>Gliederung</vt:lpstr>
      <vt:lpstr>PowerPoint-Präsentation</vt:lpstr>
      <vt:lpstr>PowerPoint-Präsentation</vt:lpstr>
      <vt:lpstr>PowerPoint-Präsentation</vt:lpstr>
      <vt:lpstr>Forschungsgeschichte</vt:lpstr>
      <vt:lpstr>Forschungsgeschichte</vt:lpstr>
      <vt:lpstr>Forschungsgeschichte</vt:lpstr>
      <vt:lpstr>Forschungsgeschichte</vt:lpstr>
      <vt:lpstr>Inschriften</vt:lpstr>
      <vt:lpstr>Inschriften</vt:lpstr>
      <vt:lpstr>Inschriften</vt:lpstr>
      <vt:lpstr>Inschriften</vt:lpstr>
      <vt:lpstr>PowerPoint-Präsentation</vt:lpstr>
      <vt:lpstr>Inschriften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Genien/apotropäische Figuren </vt:lpstr>
      <vt:lpstr>PowerPoint-Präsentation</vt:lpstr>
      <vt:lpstr>Genien/apotropäische Figuren </vt:lpstr>
      <vt:lpstr>Genien/apotropäische Figuren </vt:lpstr>
      <vt:lpstr>Genien/apotropäische Figuren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Höflinge und König (Fassade von Hof I)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Höflinge und König (Fassade von Hof I)</vt:lpstr>
      <vt:lpstr>Höflinge und König (Fassade von Hof I)</vt:lpstr>
      <vt:lpstr>Höflinge und König (Fassade von Hof I)</vt:lpstr>
      <vt:lpstr>Höflinge und König (Fassade von Hof I)</vt:lpstr>
      <vt:lpstr>Höflinge und König (Fassade von Hof I)</vt:lpstr>
      <vt:lpstr>PowerPoint-Präsentation</vt:lpstr>
      <vt:lpstr>PowerPoint-Präsentation</vt:lpstr>
      <vt:lpstr>Höflinge und König (Fassade von Hof I)</vt:lpstr>
      <vt:lpstr>Höflinge und König (Fassade von Hof I)</vt:lpstr>
      <vt:lpstr>Höflinge und König (Fassade von Hof I)</vt:lpstr>
      <vt:lpstr>Höflinge und König (Fassade von Hof I)</vt:lpstr>
      <vt:lpstr>PowerPoint-Präsentation</vt:lpstr>
      <vt:lpstr>Höflinge und König (Fassade von Hof I)</vt:lpstr>
      <vt:lpstr>PowerPoint-Präsentation</vt:lpstr>
      <vt:lpstr>Höflinge und König (Fassade von Hof I)</vt:lpstr>
      <vt:lpstr>PowerPoint-Präsentation</vt:lpstr>
      <vt:lpstr>Tributbringer (Korridor 10)</vt:lpstr>
      <vt:lpstr>PowerPoint-Präsentation</vt:lpstr>
      <vt:lpstr>PowerPoint-Präsentation</vt:lpstr>
      <vt:lpstr>Tributbringer (Korridor 10)</vt:lpstr>
      <vt:lpstr>PowerPoint-Präsentation</vt:lpstr>
      <vt:lpstr>PowerPoint-Präsentation</vt:lpstr>
      <vt:lpstr>Transport von Holz auf Wasser (Fassade von Hof VIII) </vt:lpstr>
      <vt:lpstr>PowerPoint-Präsentation</vt:lpstr>
      <vt:lpstr>PowerPoint-Präsentation</vt:lpstr>
      <vt:lpstr>Transport von Holz auf Wasser (Fassade von Hof VIII) </vt:lpstr>
      <vt:lpstr>PowerPoint-Präsentation</vt:lpstr>
      <vt:lpstr>PowerPoint-Präsentation</vt:lpstr>
      <vt:lpstr>PowerPoint-Präsentation</vt:lpstr>
      <vt:lpstr>Transport von Holz auf Wasser (Fassade von Hof VIII) </vt:lpstr>
      <vt:lpstr>PowerPoint-Präsentation</vt:lpstr>
      <vt:lpstr>Transport von Holz auf Wasser (Fassade von Hof VIII) </vt:lpstr>
      <vt:lpstr>PowerPoint-Präsentation</vt:lpstr>
      <vt:lpstr>Transport von Holz auf Wasser (Fassade von Hof VIII) </vt:lpstr>
      <vt:lpstr>Transport von Holz auf Wasser (Fassade von Hof VIII) </vt:lpstr>
      <vt:lpstr>Transport von Holz auf Wasser (Fassade von Hof VIII) </vt:lpstr>
      <vt:lpstr>Transport von Holz auf Wasser (Fassade von Hof VIII) </vt:lpstr>
      <vt:lpstr>Transport von Holz auf Wasser (Fassade von Hof VIII) </vt:lpstr>
      <vt:lpstr>Transport von Holz auf Wasser (Fassade von Hof VIII) </vt:lpstr>
      <vt:lpstr>PowerPoint-Präsentation</vt:lpstr>
      <vt:lpstr>Zusammenfassung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Unger, Miriam Rebekka</dc:creator>
  <cp:lastModifiedBy>Unger, Miriam Rebekka</cp:lastModifiedBy>
  <cp:revision>2</cp:revision>
  <dcterms:created xsi:type="dcterms:W3CDTF">2025-05-20T08:49:30Z</dcterms:created>
  <dcterms:modified xsi:type="dcterms:W3CDTF">2025-06-16T19:12:36Z</dcterms:modified>
</cp:coreProperties>
</file>