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4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4" r:id="rId8"/>
    <p:sldId id="263" r:id="rId9"/>
    <p:sldId id="262" r:id="rId10"/>
    <p:sldId id="269" r:id="rId11"/>
    <p:sldId id="265" r:id="rId12"/>
    <p:sldId id="272" r:id="rId13"/>
    <p:sldId id="273" r:id="rId14"/>
    <p:sldId id="275" r:id="rId15"/>
    <p:sldId id="276" r:id="rId16"/>
    <p:sldId id="274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719"/>
  </p:normalViewPr>
  <p:slideViewPr>
    <p:cSldViewPr snapToGrid="0">
      <p:cViewPr varScale="1">
        <p:scale>
          <a:sx n="115" d="100"/>
          <a:sy n="115" d="100"/>
        </p:scale>
        <p:origin x="232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7T09:39:37.2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24575,'42'2'0,"2"4"0,7 5 0,2 4 0,-3 3 0,0-1 0,-2-1 0,-2 1 0,-2-2 0,-1 2 0,-1 1 0,-1-1 0,2 3 0,4 1 0,0 2 0,4 0 0,-4 0 0,-7-2 0,-2-5 0,-4-2 0,-3-3 0,-4 0 0,-3-3 0,-3 0 0,0-2 0,-1-1 0,-5 1 0,-3-1 0,-2 0 0,-2-3 0,-1-1 0,-5-1 0,-2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7T09:39:48.4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367 1 24575,'-5'10'0,"1"3"0,-1 1 0,0 1 0,-1-1 0,-1 1 0,0 1 0,-1 0 0,-1 1 0,-1-1 0,0-2 0,2 1 0,1 1 0,-1 0 0,2 2 0,-1 0 0,-1-2 0,2 2 0,-1 0 0,2 0 0,-1 1 0,-1 0 0,1-1 0,-2 0 0,2 0 0,0 0 0,1-1 0,0-1 0,1 1 0,-1-1 0,1-1 0,-1-2 0,-1-1 0,1 0 0,0-1 0,0 0 0,1-3 0,1 1 0,-2 0 0,-1 1 0,0 0 0,-1 0 0,3 2 0,-1 0 0,0 1 0,-1 0 0,1 1 0,-1-1 0,1-1 0,3-2 0,-2-4 0,2 2 0,-2 0 0,-1 1 0,2 1 0,1-3 0,0 0 0,2-2 0,-3 2 0,1-1 0,-1 1 0,-1 0 0,2-1 0,-1 1 0,1-1 0,1 0 0,1-1 0,-1 0 0,-2-1 0,1 2 0,-2 0 0,1 1 0,0 1 0,1 0 0,-1 2 0,1 0 0,-1 0 0,0-3 0,2 0 0,1-2 0,0-1 0,0 1 0,0-1 0,0 1 0,0 0 0,0 0 0,0 0 0,0-1 0,0 0 0,0 1-1696,0-26 0,0 18 0,0-20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E1FBC07-5C88-5E46-A8C3-BE65176CEFF4}" type="datetimeFigureOut">
              <a:rPr lang="de-DE" smtClean="0"/>
              <a:t>17.06.24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B3FB-842B-7247-B41F-A74A024BFE8A}" type="slidenum">
              <a:rPr lang="de-DE" smtClean="0"/>
              <a:t>‹Nr.›</a:t>
            </a:fld>
            <a:endParaRPr lang="de-DE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10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FBC07-5C88-5E46-A8C3-BE65176CEFF4}" type="datetimeFigureOut">
              <a:rPr lang="de-DE" smtClean="0"/>
              <a:t>17.06.24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B3FB-842B-7247-B41F-A74A024BFE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533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FBC07-5C88-5E46-A8C3-BE65176CEFF4}" type="datetimeFigureOut">
              <a:rPr lang="de-DE" smtClean="0"/>
              <a:t>17.06.24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B3FB-842B-7247-B41F-A74A024BFE8A}" type="slidenum">
              <a:rPr lang="de-DE" smtClean="0"/>
              <a:t>‹Nr.›</a:t>
            </a:fld>
            <a:endParaRPr lang="de-DE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06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FBC07-5C88-5E46-A8C3-BE65176CEFF4}" type="datetimeFigureOut">
              <a:rPr lang="de-DE" smtClean="0"/>
              <a:t>17.06.24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B3FB-842B-7247-B41F-A74A024BFE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8345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FBC07-5C88-5E46-A8C3-BE65176CEFF4}" type="datetimeFigureOut">
              <a:rPr lang="de-DE" smtClean="0"/>
              <a:t>17.06.24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B3FB-842B-7247-B41F-A74A024BFE8A}" type="slidenum">
              <a:rPr lang="de-DE" smtClean="0"/>
              <a:t>‹Nr.›</a:t>
            </a:fld>
            <a:endParaRPr lang="de-DE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871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FBC07-5C88-5E46-A8C3-BE65176CEFF4}" type="datetimeFigureOut">
              <a:rPr lang="de-DE" smtClean="0"/>
              <a:t>17.06.24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B3FB-842B-7247-B41F-A74A024BFE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61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FBC07-5C88-5E46-A8C3-BE65176CEFF4}" type="datetimeFigureOut">
              <a:rPr lang="de-DE" smtClean="0"/>
              <a:t>17.06.24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B3FB-842B-7247-B41F-A74A024BFE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5862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FBC07-5C88-5E46-A8C3-BE65176CEFF4}" type="datetimeFigureOut">
              <a:rPr lang="de-DE" smtClean="0"/>
              <a:t>17.06.24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B3FB-842B-7247-B41F-A74A024BFE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2033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FBC07-5C88-5E46-A8C3-BE65176CEFF4}" type="datetimeFigureOut">
              <a:rPr lang="de-DE" smtClean="0"/>
              <a:t>17.06.24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B3FB-842B-7247-B41F-A74A024BFE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1882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FBC07-5C88-5E46-A8C3-BE65176CEFF4}" type="datetimeFigureOut">
              <a:rPr lang="de-DE" smtClean="0"/>
              <a:t>17.06.24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B3FB-842B-7247-B41F-A74A024BFE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8323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FBC07-5C88-5E46-A8C3-BE65176CEFF4}" type="datetimeFigureOut">
              <a:rPr lang="de-DE" smtClean="0"/>
              <a:t>17.06.24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B3FB-842B-7247-B41F-A74A024BFE8A}" type="slidenum">
              <a:rPr lang="de-DE" smtClean="0"/>
              <a:t>‹Nr.›</a:t>
            </a:fld>
            <a:endParaRPr lang="de-DE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217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E1FBC07-5C88-5E46-A8C3-BE65176CEFF4}" type="datetimeFigureOut">
              <a:rPr lang="de-DE" smtClean="0"/>
              <a:t>17.06.24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6ACB3FB-842B-7247-B41F-A74A024BFE8A}" type="slidenum">
              <a:rPr lang="de-DE" smtClean="0"/>
              <a:t>‹Nr.›</a:t>
            </a:fld>
            <a:endParaRPr lang="de-DE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50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iQO4WM5PDM&amp;list=PLNixmtHG5PkQNJ9hn-2DioqmTkKsahzu6&amp;index=3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rgbaumuseum.de/forschung/forschungsprojekte/ancient-mining-and-metallurgy-at-the-west-central-plateau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customXml" Target="../ink/ink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e.m.wikipedia.org/wiki/Datei:Helbra,_Blick_vom_Schmid-Schacht_zur_Schlackehalde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21C225-5C4D-4168-90AF-3D263D72CB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0890400-BB8B-4A44-AB63-65C7CA223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43C26B-CC67-AFC1-76E4-52D84ABCFC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4788" y="804333"/>
            <a:ext cx="3391900" cy="52493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spc="100" dirty="0" err="1"/>
              <a:t>Arisman</a:t>
            </a:r>
            <a:r>
              <a:rPr lang="en-US" b="1" spc="100" dirty="0"/>
              <a:t> Iran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39B797-CDC6-4529-8A36-9CBFC9816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77597" y="1600200"/>
            <a:ext cx="0" cy="3657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Untertitel 2">
            <a:extLst>
              <a:ext uri="{FF2B5EF4-FFF2-40B4-BE49-F238E27FC236}">
                <a16:creationId xmlns:a16="http://schemas.microsoft.com/office/drawing/2014/main" id="{A74CFDDE-3458-DE82-4060-87FF44199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9330" y="804333"/>
            <a:ext cx="6257721" cy="5249334"/>
          </a:xfrm>
        </p:spPr>
        <p:txBody>
          <a:bodyPr vert="horz" lIns="45720" tIns="45720" rIns="4572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Referent: Mayra Menconi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Datum: 19.06.2024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Ruprecht-</a:t>
            </a:r>
            <a:r>
              <a:rPr lang="en-US" dirty="0" err="1">
                <a:solidFill>
                  <a:schemeClr val="tx1"/>
                </a:solidFill>
              </a:rPr>
              <a:t>Karls</a:t>
            </a:r>
            <a:r>
              <a:rPr lang="en-US" dirty="0">
                <a:solidFill>
                  <a:schemeClr val="tx1"/>
                </a:solidFill>
              </a:rPr>
              <a:t>-Universität Heidelberg</a:t>
            </a:r>
          </a:p>
          <a:p>
            <a:pPr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Institut</a:t>
            </a:r>
            <a:r>
              <a:rPr lang="en-US" dirty="0">
                <a:solidFill>
                  <a:schemeClr val="tx1"/>
                </a:solidFill>
              </a:rPr>
              <a:t> für Ur- und </a:t>
            </a:r>
            <a:r>
              <a:rPr lang="en-US" dirty="0" err="1">
                <a:solidFill>
                  <a:schemeClr val="tx1"/>
                </a:solidFill>
              </a:rPr>
              <a:t>Frühgeschichte</a:t>
            </a:r>
            <a:r>
              <a:rPr lang="en-US" dirty="0">
                <a:solidFill>
                  <a:schemeClr val="tx1"/>
                </a:solidFill>
              </a:rPr>
              <a:t> und </a:t>
            </a:r>
            <a:r>
              <a:rPr lang="en-US" dirty="0" err="1">
                <a:solidFill>
                  <a:schemeClr val="tx1"/>
                </a:solidFill>
              </a:rPr>
              <a:t>Vorderasiatische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Archäologie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Seminar: </a:t>
            </a:r>
            <a:r>
              <a:rPr lang="en-US" dirty="0">
                <a:solidFill>
                  <a:schemeClr val="tx1"/>
                </a:solidFill>
                <a:effectLst/>
              </a:rPr>
              <a:t>Material, Technik und </a:t>
            </a:r>
            <a:r>
              <a:rPr lang="en-US" dirty="0" err="1">
                <a:solidFill>
                  <a:schemeClr val="tx1"/>
                </a:solidFill>
                <a:effectLst/>
              </a:rPr>
              <a:t>Produktion</a:t>
            </a:r>
            <a:r>
              <a:rPr lang="en-US" dirty="0">
                <a:solidFill>
                  <a:schemeClr val="tx1"/>
                </a:solidFill>
                <a:effectLst/>
              </a:rPr>
              <a:t> in </a:t>
            </a:r>
            <a:r>
              <a:rPr lang="en-US" dirty="0" err="1">
                <a:solidFill>
                  <a:schemeClr val="tx1"/>
                </a:solidFill>
                <a:effectLst/>
              </a:rPr>
              <a:t>Altvorderasien</a:t>
            </a:r>
            <a:r>
              <a:rPr lang="en-US" i="0" u="none" strike="noStrike" dirty="0">
                <a:solidFill>
                  <a:schemeClr val="tx1"/>
                </a:solidFill>
                <a:effectLst/>
              </a:rPr>
              <a:t> </a:t>
            </a:r>
          </a:p>
          <a:p>
            <a:pPr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Dozent</a:t>
            </a:r>
            <a:r>
              <a:rPr lang="en-US" dirty="0">
                <a:solidFill>
                  <a:schemeClr val="tx1"/>
                </a:solidFill>
              </a:rPr>
              <a:t>: Michael </a:t>
            </a:r>
            <a:r>
              <a:rPr lang="en-US" dirty="0" err="1">
                <a:solidFill>
                  <a:schemeClr val="tx1"/>
                </a:solidFill>
              </a:rPr>
              <a:t>Rummel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68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D9749-5DDB-C73E-6FF8-793D3858E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Chronologie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9F70157-7D58-B070-9A7A-2CB522506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5175950" cy="402336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de-DE" dirty="0"/>
              <a:t>ältere Nutzungsphase (entspricht </a:t>
            </a:r>
            <a:r>
              <a:rPr lang="de-DE" dirty="0" err="1"/>
              <a:t>Sialk</a:t>
            </a:r>
            <a:r>
              <a:rPr lang="de-DE" dirty="0"/>
              <a:t> III, ca. 3600-3400)</a:t>
            </a:r>
          </a:p>
          <a:p>
            <a:pPr lvl="1">
              <a:buFont typeface="Wingdings" pitchFamily="2" charset="2"/>
              <a:buChar char="§"/>
            </a:pPr>
            <a:r>
              <a:rPr lang="de-DE" dirty="0"/>
              <a:t>Wohnbebauung in Areal B</a:t>
            </a:r>
          </a:p>
          <a:p>
            <a:pPr lvl="1">
              <a:buFont typeface="Wingdings" pitchFamily="2" charset="2"/>
              <a:buChar char="§"/>
            </a:pPr>
            <a:r>
              <a:rPr lang="de-DE" dirty="0"/>
              <a:t>untere Schichten der </a:t>
            </a:r>
            <a:r>
              <a:rPr lang="de-DE" dirty="0" err="1"/>
              <a:t>Schlackehalde</a:t>
            </a:r>
            <a:r>
              <a:rPr lang="de-DE" dirty="0"/>
              <a:t> D</a:t>
            </a:r>
          </a:p>
          <a:p>
            <a:pPr lvl="1">
              <a:buFont typeface="Wingdings" pitchFamily="2" charset="2"/>
              <a:buChar char="§"/>
            </a:pPr>
            <a:r>
              <a:rPr lang="de-DE" dirty="0"/>
              <a:t>Grubenfunde unterhalb der jüngeren Wohnbebauung in Areal C</a:t>
            </a:r>
          </a:p>
          <a:p>
            <a:pPr>
              <a:buFont typeface="Wingdings" pitchFamily="2" charset="2"/>
              <a:buChar char="§"/>
            </a:pPr>
            <a:r>
              <a:rPr lang="de-DE" dirty="0"/>
              <a:t>jüngere Nutzungsphase (entspricht </a:t>
            </a:r>
            <a:r>
              <a:rPr lang="de-DE" dirty="0" err="1"/>
              <a:t>protoelamischer</a:t>
            </a:r>
            <a:r>
              <a:rPr lang="de-DE" dirty="0"/>
              <a:t> Zeit, ca. spätes 4.-frühes 3. </a:t>
            </a:r>
            <a:r>
              <a:rPr lang="de-DE" dirty="0" err="1"/>
              <a:t>Jts</a:t>
            </a:r>
            <a:r>
              <a:rPr lang="de-DE" dirty="0"/>
              <a:t>.)</a:t>
            </a:r>
          </a:p>
          <a:p>
            <a:pPr lvl="1">
              <a:buFont typeface="Wingdings" pitchFamily="2" charset="2"/>
              <a:buChar char="§"/>
            </a:pPr>
            <a:r>
              <a:rPr lang="de-DE" dirty="0"/>
              <a:t>Wohnbebauung Areal C</a:t>
            </a:r>
          </a:p>
          <a:p>
            <a:pPr lvl="1">
              <a:buFont typeface="Wingdings" pitchFamily="2" charset="2"/>
              <a:buChar char="§"/>
            </a:pPr>
            <a:r>
              <a:rPr lang="de-DE" dirty="0" err="1"/>
              <a:t>Schlackehalden</a:t>
            </a:r>
            <a:r>
              <a:rPr lang="de-DE" dirty="0"/>
              <a:t> A, D, 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CDF1E8D-F709-4331-A84E-DE3D606BCB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1" t="4202" r="125" b="2191"/>
          <a:stretch/>
        </p:blipFill>
        <p:spPr>
          <a:xfrm>
            <a:off x="7465666" y="1744050"/>
            <a:ext cx="4109300" cy="295089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9AB9483-3903-3415-4891-5F1B353F7D48}"/>
              </a:ext>
            </a:extLst>
          </p:cNvPr>
          <p:cNvSpPr txBox="1"/>
          <p:nvPr/>
        </p:nvSpPr>
        <p:spPr>
          <a:xfrm>
            <a:off x="7373706" y="4899669"/>
            <a:ext cx="42932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protoelamische</a:t>
            </a:r>
            <a:r>
              <a:rPr lang="de-DE" sz="1400" dirty="0"/>
              <a:t> Bebauung, C46; aus: </a:t>
            </a:r>
            <a:r>
              <a:rPr lang="de-DE" sz="1400" b="0" i="0" u="none" strike="noStrike" dirty="0" err="1">
                <a:effectLst/>
              </a:rPr>
              <a:t>Vatandoust</a:t>
            </a:r>
            <a:r>
              <a:rPr lang="de-DE" sz="1400" b="0" i="0" u="none" strike="noStrike" dirty="0">
                <a:effectLst/>
              </a:rPr>
              <a:t> et al (Hrsg.), Early Mining and </a:t>
            </a:r>
            <a:r>
              <a:rPr lang="de-DE" sz="1400" b="0" i="0" u="none" strike="noStrike" dirty="0" err="1">
                <a:effectLst/>
              </a:rPr>
              <a:t>Metallurgy</a:t>
            </a:r>
            <a:r>
              <a:rPr lang="de-DE" sz="1400" b="0" i="0" u="none" strike="noStrike" dirty="0">
                <a:effectLst/>
              </a:rPr>
              <a:t> on </a:t>
            </a:r>
            <a:r>
              <a:rPr lang="de-DE" sz="1400" b="0" i="0" u="none" strike="noStrike" dirty="0" err="1">
                <a:effectLst/>
              </a:rPr>
              <a:t>the</a:t>
            </a:r>
            <a:r>
              <a:rPr lang="de-DE" sz="1400" b="0" i="0" u="none" strike="noStrike" dirty="0">
                <a:effectLst/>
              </a:rPr>
              <a:t> Western Central </a:t>
            </a:r>
            <a:r>
              <a:rPr lang="de-DE" sz="1400" b="0" i="0" u="none" strike="noStrike" dirty="0" err="1">
                <a:effectLst/>
              </a:rPr>
              <a:t>Iranian</a:t>
            </a:r>
            <a:r>
              <a:rPr lang="de-DE" sz="1400" b="0" i="0" u="none" strike="noStrike" dirty="0">
                <a:effectLst/>
              </a:rPr>
              <a:t> Plateau: The </a:t>
            </a:r>
            <a:r>
              <a:rPr lang="de-DE" sz="1400" b="0" i="0" u="none" strike="noStrike" dirty="0" err="1">
                <a:effectLst/>
              </a:rPr>
              <a:t>first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five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years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of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work</a:t>
            </a:r>
            <a:r>
              <a:rPr lang="de-DE" sz="1400" b="0" i="0" u="none" strike="noStrike" dirty="0">
                <a:effectLst/>
              </a:rPr>
              <a:t> (Archäologie in Iran und Turan, Band 9) (2011)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5333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997801-FAFC-6455-BFA3-438880255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Chronologie: </a:t>
            </a:r>
            <a:r>
              <a:rPr lang="de-DE" b="1" dirty="0" err="1"/>
              <a:t>Sialk</a:t>
            </a:r>
            <a:r>
              <a:rPr lang="de-DE" b="1" dirty="0"/>
              <a:t>-Keramik Areal B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0E8797-681A-66F4-DCC1-B5373FFD9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5071872" cy="402336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de-DE" dirty="0"/>
              <a:t>Tappe </a:t>
            </a:r>
            <a:r>
              <a:rPr lang="de-DE" dirty="0" err="1"/>
              <a:t>Sialk</a:t>
            </a:r>
            <a:r>
              <a:rPr lang="de-DE" dirty="0"/>
              <a:t> als Hauptreferenzpunkt für die Chronologie auf dem iranischen Plateau</a:t>
            </a:r>
          </a:p>
          <a:p>
            <a:pPr>
              <a:buFont typeface="Wingdings" pitchFamily="2" charset="2"/>
              <a:buChar char="§"/>
            </a:pPr>
            <a:r>
              <a:rPr lang="de-DE" dirty="0"/>
              <a:t>Konformität der Keramik über mehrere Grabungsschichten</a:t>
            </a:r>
          </a:p>
          <a:p>
            <a:pPr lvl="1">
              <a:buFont typeface="Wingdings" pitchFamily="2" charset="2"/>
              <a:buChar char="§"/>
            </a:pPr>
            <a:r>
              <a:rPr lang="de-DE" dirty="0"/>
              <a:t>kurze Zeitspanne zwischen den Bebauungsphasen</a:t>
            </a:r>
          </a:p>
          <a:p>
            <a:pPr lvl="1">
              <a:buFont typeface="Wingdings" pitchFamily="2" charset="2"/>
              <a:buChar char="§"/>
            </a:pPr>
            <a:r>
              <a:rPr lang="de-DE" dirty="0"/>
              <a:t>abwechselnde Schichten Wohnbebauung-Brennofen sprechen für dynamisches Siedlungsmuster</a:t>
            </a:r>
          </a:p>
          <a:p>
            <a:pPr>
              <a:buFont typeface="Wingdings" pitchFamily="2" charset="2"/>
              <a:buChar char="§"/>
            </a:pPr>
            <a:endParaRPr lang="de-DE" dirty="0"/>
          </a:p>
          <a:p>
            <a:pPr>
              <a:buFont typeface="Wingdings" pitchFamily="2" charset="2"/>
              <a:buChar char="§"/>
            </a:pPr>
            <a:endParaRPr lang="de-DE" dirty="0"/>
          </a:p>
          <a:p>
            <a:pPr>
              <a:buFont typeface="Wingdings" pitchFamily="2" charset="2"/>
              <a:buChar char="§"/>
            </a:pP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698C262-34D7-8608-14E3-A6067CD30221}"/>
              </a:ext>
            </a:extLst>
          </p:cNvPr>
          <p:cNvSpPr txBox="1"/>
          <p:nvPr/>
        </p:nvSpPr>
        <p:spPr>
          <a:xfrm>
            <a:off x="6944360" y="5772388"/>
            <a:ext cx="5071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Keramik Phase BI; aus: </a:t>
            </a:r>
            <a:r>
              <a:rPr lang="de-DE" sz="1400" b="0" i="0" u="none" strike="noStrike" dirty="0" err="1">
                <a:effectLst/>
              </a:rPr>
              <a:t>Vatandoust</a:t>
            </a:r>
            <a:r>
              <a:rPr lang="de-DE" sz="1400" b="0" i="0" u="none" strike="noStrike" dirty="0">
                <a:effectLst/>
              </a:rPr>
              <a:t> et al (Hrsg.), Early Mining and </a:t>
            </a:r>
            <a:r>
              <a:rPr lang="de-DE" sz="1400" b="0" i="0" u="none" strike="noStrike" dirty="0" err="1">
                <a:effectLst/>
              </a:rPr>
              <a:t>Metallurgy</a:t>
            </a:r>
            <a:r>
              <a:rPr lang="de-DE" sz="1400" b="0" i="0" u="none" strike="noStrike" dirty="0">
                <a:effectLst/>
              </a:rPr>
              <a:t> on </a:t>
            </a:r>
            <a:r>
              <a:rPr lang="de-DE" sz="1400" b="0" i="0" u="none" strike="noStrike" dirty="0" err="1">
                <a:effectLst/>
              </a:rPr>
              <a:t>the</a:t>
            </a:r>
            <a:r>
              <a:rPr lang="de-DE" sz="1400" b="0" i="0" u="none" strike="noStrike" dirty="0">
                <a:effectLst/>
              </a:rPr>
              <a:t> Western Central </a:t>
            </a:r>
            <a:r>
              <a:rPr lang="de-DE" sz="1400" b="0" i="0" u="none" strike="noStrike" dirty="0" err="1">
                <a:effectLst/>
              </a:rPr>
              <a:t>Iranian</a:t>
            </a:r>
            <a:r>
              <a:rPr lang="de-DE" sz="1400" b="0" i="0" u="none" strike="noStrike" dirty="0">
                <a:effectLst/>
              </a:rPr>
              <a:t> Plateau: The </a:t>
            </a:r>
            <a:r>
              <a:rPr lang="de-DE" sz="1400" b="0" i="0" u="none" strike="noStrike" dirty="0" err="1">
                <a:effectLst/>
              </a:rPr>
              <a:t>first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five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years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of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work</a:t>
            </a:r>
            <a:r>
              <a:rPr lang="de-DE" sz="1400" b="0" i="0" u="none" strike="noStrike" dirty="0">
                <a:effectLst/>
              </a:rPr>
              <a:t> (Archäologie in Iran und Turan, Band 9) (2011)</a:t>
            </a:r>
            <a:endParaRPr lang="de-DE" sz="14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0BF668-0CF7-A1B5-5C6F-2948049A2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360" y="2084832"/>
            <a:ext cx="4470400" cy="332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34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244D0D-0462-3CFF-8DCA-F499C3783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Kupferhandwerk in der älteren </a:t>
            </a:r>
            <a:r>
              <a:rPr lang="de-DE" b="1" dirty="0" err="1"/>
              <a:t>nutzungsphase</a:t>
            </a:r>
            <a:endParaRPr lang="de-DE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952855C-4294-0CC2-C7A0-3C21461CB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227831" cy="350973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de-DE" dirty="0"/>
              <a:t>Tiegelverhüttung</a:t>
            </a:r>
          </a:p>
          <a:p>
            <a:pPr lvl="1">
              <a:buFont typeface="Wingdings" pitchFamily="2" charset="2"/>
              <a:buChar char="§"/>
            </a:pPr>
            <a:r>
              <a:rPr lang="de-DE" dirty="0"/>
              <a:t>hinterlässt kaum Schlacke        Umfang der Produktion unklar</a:t>
            </a:r>
          </a:p>
          <a:p>
            <a:pPr>
              <a:buFont typeface="Wingdings" pitchFamily="2" charset="2"/>
              <a:buChar char="§"/>
            </a:pPr>
            <a:r>
              <a:rPr lang="de-DE" dirty="0"/>
              <a:t>Zerkleinerung von Erz: meist unbearbeitete Steine aus den Geröllablagerungen</a:t>
            </a:r>
          </a:p>
          <a:p>
            <a:pPr lvl="1">
              <a:buFont typeface="Wingdings" pitchFamily="2" charset="2"/>
              <a:buChar char="§"/>
            </a:pPr>
            <a:endParaRPr lang="de-DE" dirty="0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034D63CF-84DE-8FDF-DD9B-E23CCC821309}"/>
              </a:ext>
            </a:extLst>
          </p:cNvPr>
          <p:cNvCxnSpPr/>
          <p:nvPr/>
        </p:nvCxnSpPr>
        <p:spPr>
          <a:xfrm>
            <a:off x="3672840" y="2792492"/>
            <a:ext cx="381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9E3A4224-0E9D-2C85-CF88-B3620A5E96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5" t="14814" r="6424" b="7578"/>
          <a:stretch/>
        </p:blipFill>
        <p:spPr>
          <a:xfrm>
            <a:off x="8254165" y="1805041"/>
            <a:ext cx="3477678" cy="177713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818D563-69F7-1801-419D-97F63147DC57}"/>
              </a:ext>
            </a:extLst>
          </p:cNvPr>
          <p:cNvSpPr txBox="1"/>
          <p:nvPr/>
        </p:nvSpPr>
        <p:spPr>
          <a:xfrm>
            <a:off x="5359953" y="2759534"/>
            <a:ext cx="26851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Gussform für Doppelaxt, gebrannter Ton, B45; aus: </a:t>
            </a:r>
            <a:r>
              <a:rPr lang="de-DE" sz="1200" b="0" i="0" u="none" strike="noStrike" dirty="0" err="1">
                <a:effectLst/>
              </a:rPr>
              <a:t>Vatandoust</a:t>
            </a:r>
            <a:r>
              <a:rPr lang="de-DE" sz="1200" b="0" i="0" u="none" strike="noStrike" dirty="0">
                <a:effectLst/>
              </a:rPr>
              <a:t> et al (Hrsg.), Early Mining and </a:t>
            </a:r>
            <a:r>
              <a:rPr lang="de-DE" sz="1200" b="0" i="0" u="none" strike="noStrike" dirty="0" err="1">
                <a:effectLst/>
              </a:rPr>
              <a:t>Metallurgy</a:t>
            </a:r>
            <a:r>
              <a:rPr lang="de-DE" sz="1200" b="0" i="0" u="none" strike="noStrike" dirty="0">
                <a:effectLst/>
              </a:rPr>
              <a:t> on </a:t>
            </a:r>
            <a:r>
              <a:rPr lang="de-DE" sz="1200" b="0" i="0" u="none" strike="noStrike" dirty="0" err="1">
                <a:effectLst/>
              </a:rPr>
              <a:t>the</a:t>
            </a:r>
            <a:r>
              <a:rPr lang="de-DE" sz="1200" b="0" i="0" u="none" strike="noStrike" dirty="0">
                <a:effectLst/>
              </a:rPr>
              <a:t> Western Central </a:t>
            </a:r>
            <a:r>
              <a:rPr lang="de-DE" sz="1200" b="0" i="0" u="none" strike="noStrike" dirty="0" err="1">
                <a:effectLst/>
              </a:rPr>
              <a:t>Iranian</a:t>
            </a:r>
            <a:r>
              <a:rPr lang="de-DE" sz="1200" b="0" i="0" u="none" strike="noStrike" dirty="0">
                <a:effectLst/>
              </a:rPr>
              <a:t> Plateau: The </a:t>
            </a:r>
            <a:r>
              <a:rPr lang="de-DE" sz="1200" b="0" i="0" u="none" strike="noStrike" dirty="0" err="1">
                <a:effectLst/>
              </a:rPr>
              <a:t>first</a:t>
            </a:r>
            <a:r>
              <a:rPr lang="de-DE" sz="1200" b="0" i="0" u="none" strike="noStrike" dirty="0">
                <a:effectLst/>
              </a:rPr>
              <a:t> </a:t>
            </a:r>
            <a:r>
              <a:rPr lang="de-DE" sz="1200" b="0" i="0" u="none" strike="noStrike" dirty="0" err="1">
                <a:effectLst/>
              </a:rPr>
              <a:t>five</a:t>
            </a:r>
            <a:r>
              <a:rPr lang="de-DE" sz="1200" b="0" i="0" u="none" strike="noStrike" dirty="0">
                <a:effectLst/>
              </a:rPr>
              <a:t> </a:t>
            </a:r>
            <a:r>
              <a:rPr lang="de-DE" sz="1200" b="0" i="0" u="none" strike="noStrike" dirty="0" err="1">
                <a:effectLst/>
              </a:rPr>
              <a:t>years</a:t>
            </a:r>
            <a:r>
              <a:rPr lang="de-DE" sz="1200" b="0" i="0" u="none" strike="noStrike" dirty="0">
                <a:effectLst/>
              </a:rPr>
              <a:t> </a:t>
            </a:r>
            <a:r>
              <a:rPr lang="de-DE" sz="1200" b="0" i="0" u="none" strike="noStrike" dirty="0" err="1">
                <a:effectLst/>
              </a:rPr>
              <a:t>of</a:t>
            </a:r>
            <a:r>
              <a:rPr lang="de-DE" sz="1200" b="0" i="0" u="none" strike="noStrike" dirty="0">
                <a:effectLst/>
              </a:rPr>
              <a:t> </a:t>
            </a:r>
            <a:r>
              <a:rPr lang="de-DE" sz="1200" b="0" i="0" u="none" strike="noStrike" dirty="0" err="1">
                <a:effectLst/>
              </a:rPr>
              <a:t>work</a:t>
            </a:r>
            <a:r>
              <a:rPr lang="de-DE" sz="1200" b="0" i="0" u="none" strike="noStrike" dirty="0">
                <a:effectLst/>
              </a:rPr>
              <a:t> (Archäologie in Iran und Turan, Band 9) (2011)</a:t>
            </a:r>
            <a:endParaRPr lang="de-DE" sz="12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8CDA028-38DC-98B3-89FD-4ADEBC07D8D3}"/>
              </a:ext>
            </a:extLst>
          </p:cNvPr>
          <p:cNvSpPr txBox="1"/>
          <p:nvPr/>
        </p:nvSpPr>
        <p:spPr>
          <a:xfrm>
            <a:off x="5884164" y="5360259"/>
            <a:ext cx="2685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Tiegel Typ „</a:t>
            </a:r>
            <a:r>
              <a:rPr lang="de-DE" sz="1200" dirty="0" err="1"/>
              <a:t>Ghabrestan</a:t>
            </a:r>
            <a:r>
              <a:rPr lang="de-DE" sz="1200" dirty="0"/>
              <a:t>“, gebrannter Ton, B46; aus: </a:t>
            </a:r>
            <a:r>
              <a:rPr lang="de-DE" sz="1200" b="0" i="0" u="none" strike="noStrike" dirty="0" err="1">
                <a:effectLst/>
              </a:rPr>
              <a:t>Vatandoust</a:t>
            </a:r>
            <a:r>
              <a:rPr lang="de-DE" sz="1200" b="0" i="0" u="none" strike="noStrike" dirty="0">
                <a:effectLst/>
              </a:rPr>
              <a:t> et al (Hrsg.), Early Mining and </a:t>
            </a:r>
            <a:r>
              <a:rPr lang="de-DE" sz="1200" b="0" i="0" u="none" strike="noStrike" dirty="0" err="1">
                <a:effectLst/>
              </a:rPr>
              <a:t>Metallurgy</a:t>
            </a:r>
            <a:r>
              <a:rPr lang="de-DE" sz="1200" b="0" i="0" u="none" strike="noStrike" dirty="0">
                <a:effectLst/>
              </a:rPr>
              <a:t> on </a:t>
            </a:r>
            <a:r>
              <a:rPr lang="de-DE" sz="1200" b="0" i="0" u="none" strike="noStrike" dirty="0" err="1">
                <a:effectLst/>
              </a:rPr>
              <a:t>the</a:t>
            </a:r>
            <a:r>
              <a:rPr lang="de-DE" sz="1200" b="0" i="0" u="none" strike="noStrike" dirty="0">
                <a:effectLst/>
              </a:rPr>
              <a:t> Western Central </a:t>
            </a:r>
            <a:r>
              <a:rPr lang="de-DE" sz="1200" b="0" i="0" u="none" strike="noStrike" dirty="0" err="1">
                <a:effectLst/>
              </a:rPr>
              <a:t>Iranian</a:t>
            </a:r>
            <a:r>
              <a:rPr lang="de-DE" sz="1200" b="0" i="0" u="none" strike="noStrike" dirty="0">
                <a:effectLst/>
              </a:rPr>
              <a:t> Plateau: The </a:t>
            </a:r>
            <a:r>
              <a:rPr lang="de-DE" sz="1200" b="0" i="0" u="none" strike="noStrike" dirty="0" err="1">
                <a:effectLst/>
              </a:rPr>
              <a:t>first</a:t>
            </a:r>
            <a:r>
              <a:rPr lang="de-DE" sz="1200" b="0" i="0" u="none" strike="noStrike" dirty="0">
                <a:effectLst/>
              </a:rPr>
              <a:t> </a:t>
            </a:r>
            <a:r>
              <a:rPr lang="de-DE" sz="1200" b="0" i="0" u="none" strike="noStrike" dirty="0" err="1">
                <a:effectLst/>
              </a:rPr>
              <a:t>five</a:t>
            </a:r>
            <a:r>
              <a:rPr lang="de-DE" sz="1200" b="0" i="0" u="none" strike="noStrike" dirty="0">
                <a:effectLst/>
              </a:rPr>
              <a:t> </a:t>
            </a:r>
            <a:r>
              <a:rPr lang="de-DE" sz="1200" b="0" i="0" u="none" strike="noStrike" dirty="0" err="1">
                <a:effectLst/>
              </a:rPr>
              <a:t>years</a:t>
            </a:r>
            <a:r>
              <a:rPr lang="de-DE" sz="1200" b="0" i="0" u="none" strike="noStrike" dirty="0">
                <a:effectLst/>
              </a:rPr>
              <a:t> </a:t>
            </a:r>
            <a:r>
              <a:rPr lang="de-DE" sz="1200" b="0" i="0" u="none" strike="noStrike" dirty="0" err="1">
                <a:effectLst/>
              </a:rPr>
              <a:t>of</a:t>
            </a:r>
            <a:r>
              <a:rPr lang="de-DE" sz="1200" b="0" i="0" u="none" strike="noStrike" dirty="0">
                <a:effectLst/>
              </a:rPr>
              <a:t> </a:t>
            </a:r>
            <a:r>
              <a:rPr lang="de-DE" sz="1200" b="0" i="0" u="none" strike="noStrike" dirty="0" err="1">
                <a:effectLst/>
              </a:rPr>
              <a:t>work</a:t>
            </a:r>
            <a:r>
              <a:rPr lang="de-DE" sz="1200" b="0" i="0" u="none" strike="noStrike" dirty="0">
                <a:effectLst/>
              </a:rPr>
              <a:t> (Archäologie in Iran und Turan, Band 9) (2011)</a:t>
            </a:r>
            <a:endParaRPr lang="de-DE" sz="120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7537C58-B958-C428-5DF1-AB3DF4B17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384" y="3854965"/>
            <a:ext cx="2182687" cy="270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03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CB7FA2-0909-3EA1-C620-EF6124D26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Kupferhandwerk in der jüngeren Nutzungsphase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BC4650-6916-4780-B074-5B3C7B433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491" y="2618756"/>
            <a:ext cx="3856791" cy="402336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de-DE" dirty="0"/>
              <a:t>Verhüttung findet außerhalb der Wohnsiedlung statt       große </a:t>
            </a:r>
            <a:r>
              <a:rPr lang="de-DE" dirty="0" err="1"/>
              <a:t>Schlackehalden</a:t>
            </a:r>
            <a:endParaRPr lang="de-DE" dirty="0"/>
          </a:p>
          <a:p>
            <a:pPr>
              <a:buFont typeface="Wingdings" pitchFamily="2" charset="2"/>
              <a:buChar char="§"/>
            </a:pPr>
            <a:r>
              <a:rPr lang="de-DE" dirty="0"/>
              <a:t>Weiterverarbeitung erfolgt innerhalb der Siedlung</a:t>
            </a:r>
          </a:p>
          <a:p>
            <a:pPr>
              <a:buFont typeface="Wingdings" pitchFamily="2" charset="2"/>
              <a:buChar char="§"/>
            </a:pPr>
            <a:r>
              <a:rPr lang="de-DE" dirty="0"/>
              <a:t>Schlacke wird erneut zerkleinert, um mehr Kupfer zu gewinnen</a:t>
            </a:r>
          </a:p>
          <a:p>
            <a:pPr>
              <a:buFont typeface="Wingdings" pitchFamily="2" charset="2"/>
              <a:buChar char="§"/>
            </a:pPr>
            <a:endParaRPr lang="de-DE" dirty="0"/>
          </a:p>
          <a:p>
            <a:pPr>
              <a:buFont typeface="Wingdings" pitchFamily="2" charset="2"/>
              <a:buChar char="§"/>
            </a:pPr>
            <a:endParaRPr lang="de-DE" dirty="0"/>
          </a:p>
          <a:p>
            <a:pPr lvl="1">
              <a:buFont typeface="Wingdings" pitchFamily="2" charset="2"/>
              <a:buChar char="§"/>
            </a:pPr>
            <a:endParaRPr lang="de-DE" dirty="0"/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63464FF4-BC38-F965-26CC-6912FD6E2C1E}"/>
              </a:ext>
            </a:extLst>
          </p:cNvPr>
          <p:cNvCxnSpPr/>
          <p:nvPr/>
        </p:nvCxnSpPr>
        <p:spPr>
          <a:xfrm>
            <a:off x="3286898" y="3126259"/>
            <a:ext cx="2718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A2B47ACC-4424-D2D1-EF76-F7B13D3CE0DD}"/>
              </a:ext>
            </a:extLst>
          </p:cNvPr>
          <p:cNvSpPr txBox="1"/>
          <p:nvPr/>
        </p:nvSpPr>
        <p:spPr>
          <a:xfrm>
            <a:off x="6858001" y="5903452"/>
            <a:ext cx="5053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Verhüttungsofen 7, A45; aus: </a:t>
            </a:r>
            <a:r>
              <a:rPr lang="de-DE" sz="1400" b="0" i="0" u="none" strike="noStrike" dirty="0" err="1">
                <a:effectLst/>
              </a:rPr>
              <a:t>Vatandoust</a:t>
            </a:r>
            <a:r>
              <a:rPr lang="de-DE" sz="1400" b="0" i="0" u="none" strike="noStrike" dirty="0">
                <a:effectLst/>
              </a:rPr>
              <a:t> et al (Hrsg.), Early Mining and </a:t>
            </a:r>
            <a:r>
              <a:rPr lang="de-DE" sz="1400" b="0" i="0" u="none" strike="noStrike" dirty="0" err="1">
                <a:effectLst/>
              </a:rPr>
              <a:t>Metallurgy</a:t>
            </a:r>
            <a:r>
              <a:rPr lang="de-DE" sz="1400" b="0" i="0" u="none" strike="noStrike" dirty="0">
                <a:effectLst/>
              </a:rPr>
              <a:t> on </a:t>
            </a:r>
            <a:r>
              <a:rPr lang="de-DE" sz="1400" b="0" i="0" u="none" strike="noStrike" dirty="0" err="1">
                <a:effectLst/>
              </a:rPr>
              <a:t>the</a:t>
            </a:r>
            <a:r>
              <a:rPr lang="de-DE" sz="1400" b="0" i="0" u="none" strike="noStrike" dirty="0">
                <a:effectLst/>
              </a:rPr>
              <a:t> Western Central </a:t>
            </a:r>
            <a:r>
              <a:rPr lang="de-DE" sz="1400" b="0" i="0" u="none" strike="noStrike" dirty="0" err="1">
                <a:effectLst/>
              </a:rPr>
              <a:t>Iranian</a:t>
            </a:r>
            <a:r>
              <a:rPr lang="de-DE" sz="1400" b="0" i="0" u="none" strike="noStrike" dirty="0">
                <a:effectLst/>
              </a:rPr>
              <a:t> Plateau: The </a:t>
            </a:r>
            <a:r>
              <a:rPr lang="de-DE" sz="1400" b="0" i="0" u="none" strike="noStrike" dirty="0" err="1">
                <a:effectLst/>
              </a:rPr>
              <a:t>first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five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years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of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work</a:t>
            </a:r>
            <a:r>
              <a:rPr lang="de-DE" sz="1400" b="0" i="0" u="none" strike="noStrike" dirty="0">
                <a:effectLst/>
              </a:rPr>
              <a:t> (Archäologie in Iran und Turan, Band 9) (2011)</a:t>
            </a:r>
            <a:endParaRPr lang="de-DE" sz="14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9269CBF-349D-DFF7-3A6C-D554EE100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554" y="2084832"/>
            <a:ext cx="5258844" cy="337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13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8CB01BA8-66A5-C8E9-4378-70B7444330F5}"/>
              </a:ext>
            </a:extLst>
          </p:cNvPr>
          <p:cNvSpPr txBox="1">
            <a:spLocks/>
          </p:cNvSpPr>
          <p:nvPr/>
        </p:nvSpPr>
        <p:spPr>
          <a:xfrm>
            <a:off x="949987" y="2248930"/>
            <a:ext cx="3856791" cy="402336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endParaRPr lang="de-DE" dirty="0"/>
          </a:p>
          <a:p>
            <a:pPr lvl="1">
              <a:buFont typeface="Wingdings" pitchFamily="2" charset="2"/>
              <a:buChar char="§"/>
            </a:pP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845245E-E97F-BD83-6831-FEFC40A0EC52}"/>
              </a:ext>
            </a:extLst>
          </p:cNvPr>
          <p:cNvSpPr txBox="1"/>
          <p:nvPr/>
        </p:nvSpPr>
        <p:spPr>
          <a:xfrm>
            <a:off x="6858000" y="5587892"/>
            <a:ext cx="50662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Grubenofen C56; aus: </a:t>
            </a:r>
            <a:r>
              <a:rPr lang="de-DE" sz="1400" b="0" i="0" u="none" strike="noStrike" dirty="0" err="1">
                <a:effectLst/>
              </a:rPr>
              <a:t>Vatandoust</a:t>
            </a:r>
            <a:r>
              <a:rPr lang="de-DE" sz="1400" b="0" i="0" u="none" strike="noStrike" dirty="0">
                <a:effectLst/>
              </a:rPr>
              <a:t> et al (Hrsg.), Early Mining and </a:t>
            </a:r>
            <a:r>
              <a:rPr lang="de-DE" sz="1400" b="0" i="0" u="none" strike="noStrike" dirty="0" err="1">
                <a:effectLst/>
              </a:rPr>
              <a:t>Metallurgy</a:t>
            </a:r>
            <a:r>
              <a:rPr lang="de-DE" sz="1400" b="0" i="0" u="none" strike="noStrike" dirty="0">
                <a:effectLst/>
              </a:rPr>
              <a:t> on </a:t>
            </a:r>
            <a:r>
              <a:rPr lang="de-DE" sz="1400" b="0" i="0" u="none" strike="noStrike" dirty="0" err="1">
                <a:effectLst/>
              </a:rPr>
              <a:t>the</a:t>
            </a:r>
            <a:r>
              <a:rPr lang="de-DE" sz="1400" b="0" i="0" u="none" strike="noStrike" dirty="0">
                <a:effectLst/>
              </a:rPr>
              <a:t> Western Central </a:t>
            </a:r>
            <a:r>
              <a:rPr lang="de-DE" sz="1400" b="0" i="0" u="none" strike="noStrike" dirty="0" err="1">
                <a:effectLst/>
              </a:rPr>
              <a:t>Iranian</a:t>
            </a:r>
            <a:r>
              <a:rPr lang="de-DE" sz="1400" b="0" i="0" u="none" strike="noStrike" dirty="0">
                <a:effectLst/>
              </a:rPr>
              <a:t> Plateau: The </a:t>
            </a:r>
            <a:r>
              <a:rPr lang="de-DE" sz="1400" b="0" i="0" u="none" strike="noStrike" dirty="0" err="1">
                <a:effectLst/>
              </a:rPr>
              <a:t>first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five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years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of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work</a:t>
            </a:r>
            <a:r>
              <a:rPr lang="de-DE" sz="1400" b="0" i="0" u="none" strike="noStrike" dirty="0">
                <a:effectLst/>
              </a:rPr>
              <a:t> (Archäologie in Iran und Turan, Band 9) (2011)</a:t>
            </a:r>
            <a:endParaRPr lang="de-DE" sz="14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737E5D6-B3A9-F42D-40F9-588AE650D04B}"/>
              </a:ext>
            </a:extLst>
          </p:cNvPr>
          <p:cNvSpPr txBox="1"/>
          <p:nvPr/>
        </p:nvSpPr>
        <p:spPr>
          <a:xfrm>
            <a:off x="840259" y="5803335"/>
            <a:ext cx="54122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Herdplattform C56; aus: </a:t>
            </a:r>
            <a:r>
              <a:rPr lang="de-DE" sz="1400" b="0" i="0" u="none" strike="noStrike" dirty="0" err="1">
                <a:effectLst/>
              </a:rPr>
              <a:t>Vatandoust</a:t>
            </a:r>
            <a:r>
              <a:rPr lang="de-DE" sz="1400" b="0" i="0" u="none" strike="noStrike" dirty="0">
                <a:effectLst/>
              </a:rPr>
              <a:t> et al (Hrsg.), Early Mining and </a:t>
            </a:r>
            <a:r>
              <a:rPr lang="de-DE" sz="1400" b="0" i="0" u="none" strike="noStrike" dirty="0" err="1">
                <a:effectLst/>
              </a:rPr>
              <a:t>Metallurgy</a:t>
            </a:r>
            <a:r>
              <a:rPr lang="de-DE" sz="1400" b="0" i="0" u="none" strike="noStrike" dirty="0">
                <a:effectLst/>
              </a:rPr>
              <a:t> on </a:t>
            </a:r>
            <a:r>
              <a:rPr lang="de-DE" sz="1400" b="0" i="0" u="none" strike="noStrike" dirty="0" err="1">
                <a:effectLst/>
              </a:rPr>
              <a:t>the</a:t>
            </a:r>
            <a:r>
              <a:rPr lang="de-DE" sz="1400" b="0" i="0" u="none" strike="noStrike" dirty="0">
                <a:effectLst/>
              </a:rPr>
              <a:t> Western Central </a:t>
            </a:r>
            <a:r>
              <a:rPr lang="de-DE" sz="1400" b="0" i="0" u="none" strike="noStrike" dirty="0" err="1">
                <a:effectLst/>
              </a:rPr>
              <a:t>Iranian</a:t>
            </a:r>
            <a:r>
              <a:rPr lang="de-DE" sz="1400" b="0" i="0" u="none" strike="noStrike" dirty="0">
                <a:effectLst/>
              </a:rPr>
              <a:t> Plateau: The </a:t>
            </a:r>
            <a:r>
              <a:rPr lang="de-DE" sz="1400" b="0" i="0" u="none" strike="noStrike" dirty="0" err="1">
                <a:effectLst/>
              </a:rPr>
              <a:t>first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five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years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of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work</a:t>
            </a:r>
            <a:r>
              <a:rPr lang="de-DE" sz="1400" b="0" i="0" u="none" strike="noStrike" dirty="0">
                <a:effectLst/>
              </a:rPr>
              <a:t> (Archäologie in Iran und Turan, Band 9) (2011)</a:t>
            </a:r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850655A-28C9-498E-5C49-087EFF7C87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3" t="5351" r="2848" b="4336"/>
          <a:stretch/>
        </p:blipFill>
        <p:spPr>
          <a:xfrm>
            <a:off x="6692226" y="1129044"/>
            <a:ext cx="4739268" cy="37794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3DE0BDC-DA9D-8F53-F73D-0B8B5020B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06" y="1129044"/>
            <a:ext cx="5515125" cy="370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18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FFE3D96-50FA-905F-BB6F-7A031016B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00" t="9918" r="415" b="10531"/>
          <a:stretch/>
        </p:blipFill>
        <p:spPr>
          <a:xfrm>
            <a:off x="605481" y="809318"/>
            <a:ext cx="4794422" cy="326322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3CD19DA-DD05-EA89-FCAC-409AA55532D8}"/>
              </a:ext>
            </a:extLst>
          </p:cNvPr>
          <p:cNvSpPr txBox="1"/>
          <p:nvPr/>
        </p:nvSpPr>
        <p:spPr>
          <a:xfrm>
            <a:off x="1062681" y="4955059"/>
            <a:ext cx="38800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Ambossstein</a:t>
            </a:r>
            <a:r>
              <a:rPr lang="de-DE" sz="1400" dirty="0"/>
              <a:t>, Sandstein, C56; aus: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Vatandoust</a:t>
            </a:r>
            <a:r>
              <a:rPr lang="de-DE" sz="1400" b="0" i="0" u="none" strike="noStrike" dirty="0">
                <a:effectLst/>
              </a:rPr>
              <a:t> et al (Hrsg.), Early Mining and </a:t>
            </a:r>
            <a:r>
              <a:rPr lang="de-DE" sz="1400" b="0" i="0" u="none" strike="noStrike" dirty="0" err="1">
                <a:effectLst/>
              </a:rPr>
              <a:t>Metallurgy</a:t>
            </a:r>
            <a:r>
              <a:rPr lang="de-DE" sz="1400" b="0" i="0" u="none" strike="noStrike" dirty="0">
                <a:effectLst/>
              </a:rPr>
              <a:t> on </a:t>
            </a:r>
            <a:r>
              <a:rPr lang="de-DE" sz="1400" b="0" i="0" u="none" strike="noStrike" dirty="0" err="1">
                <a:effectLst/>
              </a:rPr>
              <a:t>the</a:t>
            </a:r>
            <a:r>
              <a:rPr lang="de-DE" sz="1400" b="0" i="0" u="none" strike="noStrike" dirty="0">
                <a:effectLst/>
              </a:rPr>
              <a:t> Western Central </a:t>
            </a:r>
            <a:r>
              <a:rPr lang="de-DE" sz="1400" b="0" i="0" u="none" strike="noStrike" dirty="0" err="1">
                <a:effectLst/>
              </a:rPr>
              <a:t>Iranian</a:t>
            </a:r>
            <a:r>
              <a:rPr lang="de-DE" sz="1400" b="0" i="0" u="none" strike="noStrike" dirty="0">
                <a:effectLst/>
              </a:rPr>
              <a:t> Plateau: The </a:t>
            </a:r>
            <a:r>
              <a:rPr lang="de-DE" sz="1400" b="0" i="0" u="none" strike="noStrike" dirty="0" err="1">
                <a:effectLst/>
              </a:rPr>
              <a:t>first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five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years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of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work</a:t>
            </a:r>
            <a:r>
              <a:rPr lang="de-DE" sz="1400" b="0" i="0" u="none" strike="noStrike" dirty="0">
                <a:effectLst/>
              </a:rPr>
              <a:t> (Archäologie in Iran und Turan, Band 9) (2011)</a:t>
            </a:r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288AE81-9618-1F56-1E35-EA545DF595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02" r="41360"/>
          <a:stretch/>
        </p:blipFill>
        <p:spPr>
          <a:xfrm>
            <a:off x="7249299" y="192964"/>
            <a:ext cx="2865120" cy="569380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892C31D-8F90-98DC-09AD-1F4E9A34CD3F}"/>
              </a:ext>
            </a:extLst>
          </p:cNvPr>
          <p:cNvSpPr txBox="1"/>
          <p:nvPr/>
        </p:nvSpPr>
        <p:spPr>
          <a:xfrm>
            <a:off x="6535077" y="5886767"/>
            <a:ext cx="4373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Gussform für ein Flachbeil, gebrannter Ton, C56; aus: </a:t>
            </a:r>
            <a:r>
              <a:rPr lang="de-DE" sz="1400" b="0" i="0" u="none" strike="noStrike" dirty="0" err="1">
                <a:effectLst/>
              </a:rPr>
              <a:t>Vatandoust</a:t>
            </a:r>
            <a:r>
              <a:rPr lang="de-DE" sz="1400" b="0" i="0" u="none" strike="noStrike" dirty="0">
                <a:effectLst/>
              </a:rPr>
              <a:t> et al (Hrsg.), Early Mining and </a:t>
            </a:r>
            <a:r>
              <a:rPr lang="de-DE" sz="1400" b="0" i="0" u="none" strike="noStrike" dirty="0" err="1">
                <a:effectLst/>
              </a:rPr>
              <a:t>Metallurgy</a:t>
            </a:r>
            <a:r>
              <a:rPr lang="de-DE" sz="1400" b="0" i="0" u="none" strike="noStrike" dirty="0">
                <a:effectLst/>
              </a:rPr>
              <a:t> on </a:t>
            </a:r>
            <a:r>
              <a:rPr lang="de-DE" sz="1400" b="0" i="0" u="none" strike="noStrike" dirty="0" err="1">
                <a:effectLst/>
              </a:rPr>
              <a:t>the</a:t>
            </a:r>
            <a:r>
              <a:rPr lang="de-DE" sz="1400" b="0" i="0" u="none" strike="noStrike" dirty="0">
                <a:effectLst/>
              </a:rPr>
              <a:t> Western Central </a:t>
            </a:r>
            <a:r>
              <a:rPr lang="de-DE" sz="1400" b="0" i="0" u="none" strike="noStrike" dirty="0" err="1">
                <a:effectLst/>
              </a:rPr>
              <a:t>Iranian</a:t>
            </a:r>
            <a:r>
              <a:rPr lang="de-DE" sz="1400" b="0" i="0" u="none" strike="noStrike" dirty="0">
                <a:effectLst/>
              </a:rPr>
              <a:t> Plateau: The </a:t>
            </a:r>
            <a:r>
              <a:rPr lang="de-DE" sz="1400" b="0" i="0" u="none" strike="noStrike" dirty="0" err="1">
                <a:effectLst/>
              </a:rPr>
              <a:t>first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five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years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of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work</a:t>
            </a:r>
            <a:r>
              <a:rPr lang="de-DE" sz="1400" b="0" i="0" u="none" strike="noStrike" dirty="0">
                <a:effectLst/>
              </a:rPr>
              <a:t> (Archäologie in Iran und Turan, Band 9) (2011)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905445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3B680B-4401-BE18-CD54-CAEC43995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Weitere Metallverarbeitung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61E816-4085-79FE-6A25-5778D02A5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76472" cy="402336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de-DE" dirty="0"/>
              <a:t>Silberverarbeitung</a:t>
            </a:r>
          </a:p>
          <a:p>
            <a:pPr lvl="1">
              <a:buFont typeface="Wingdings" pitchFamily="2" charset="2"/>
              <a:buChar char="§"/>
            </a:pPr>
            <a:r>
              <a:rPr lang="de-DE" dirty="0"/>
              <a:t>mithilfe von Bleierz</a:t>
            </a:r>
          </a:p>
          <a:p>
            <a:pPr lvl="1">
              <a:buFont typeface="Wingdings" pitchFamily="2" charset="2"/>
              <a:buChar char="§"/>
            </a:pPr>
            <a:r>
              <a:rPr lang="de-DE" dirty="0"/>
              <a:t>Nebenprodukt: </a:t>
            </a:r>
            <a:r>
              <a:rPr lang="de-DE" dirty="0" err="1"/>
              <a:t>Lithargit</a:t>
            </a:r>
            <a:endParaRPr lang="de-DE" dirty="0"/>
          </a:p>
          <a:p>
            <a:pPr lvl="1">
              <a:buFont typeface="Wingdings" pitchFamily="2" charset="2"/>
              <a:buChar char="§"/>
            </a:pPr>
            <a:r>
              <a:rPr lang="de-DE" dirty="0"/>
              <a:t>in Arealen B und C</a:t>
            </a:r>
          </a:p>
          <a:p>
            <a:pPr>
              <a:buFont typeface="Wingdings" pitchFamily="2" charset="2"/>
              <a:buChar char="§"/>
            </a:pPr>
            <a:r>
              <a:rPr lang="de-DE" dirty="0" err="1"/>
              <a:t>Speissherstellung</a:t>
            </a:r>
            <a:endParaRPr lang="de-DE" dirty="0"/>
          </a:p>
          <a:p>
            <a:pPr lvl="1">
              <a:buFont typeface="Wingdings" pitchFamily="2" charset="2"/>
              <a:buChar char="§"/>
            </a:pPr>
            <a:r>
              <a:rPr lang="de-DE" dirty="0" err="1"/>
              <a:t>Speiss</a:t>
            </a:r>
            <a:r>
              <a:rPr lang="de-DE" dirty="0"/>
              <a:t>= </a:t>
            </a:r>
            <a:r>
              <a:rPr lang="de-DE" dirty="0" err="1"/>
              <a:t>Aresn+Schwermetall</a:t>
            </a:r>
            <a:r>
              <a:rPr lang="de-DE" dirty="0"/>
              <a:t> (Eisen)</a:t>
            </a:r>
          </a:p>
          <a:p>
            <a:pPr lvl="1">
              <a:buFont typeface="Wingdings" pitchFamily="2" charset="2"/>
              <a:buChar char="§"/>
            </a:pPr>
            <a:r>
              <a:rPr lang="de-DE" dirty="0"/>
              <a:t>als Zwischenprodukt bei der Herstellung von arsenhaltigem Kupfer</a:t>
            </a:r>
          </a:p>
        </p:txBody>
      </p:sp>
      <p:pic>
        <p:nvPicPr>
          <p:cNvPr id="9" name="Grafik 8" descr="Ein Bild, das Schwarzweiß, Gebäude, draußen, monochrom enthält.&#10;&#10;Automatisch generierte Beschreibung">
            <a:extLst>
              <a:ext uri="{FF2B5EF4-FFF2-40B4-BE49-F238E27FC236}">
                <a16:creationId xmlns:a16="http://schemas.microsoft.com/office/drawing/2014/main" id="{AB2F038B-C387-4A3C-D8C4-E0EC98513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871" y="2286000"/>
            <a:ext cx="5334000" cy="34925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B509B69-48F9-A47A-2B71-0868E5909FC3}"/>
              </a:ext>
            </a:extLst>
          </p:cNvPr>
          <p:cNvSpPr txBox="1"/>
          <p:nvPr/>
        </p:nvSpPr>
        <p:spPr>
          <a:xfrm>
            <a:off x="6477000" y="5989320"/>
            <a:ext cx="4389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Lithargit</a:t>
            </a:r>
            <a:r>
              <a:rPr lang="de-DE" sz="1400" dirty="0"/>
              <a:t> aus </a:t>
            </a:r>
            <a:r>
              <a:rPr lang="de-DE" sz="1400" dirty="0" err="1"/>
              <a:t>Arisman</a:t>
            </a:r>
            <a:r>
              <a:rPr lang="de-DE" sz="1400" dirty="0"/>
              <a:t>; aus: </a:t>
            </a:r>
            <a:r>
              <a:rPr lang="de-DE" sz="1400" dirty="0" err="1"/>
              <a:t>Nezafati</a:t>
            </a:r>
            <a:r>
              <a:rPr lang="de-DE" sz="1400" dirty="0"/>
              <a:t>, Nima &amp; Pernicka, Ernst. (2012). Early </a:t>
            </a:r>
            <a:r>
              <a:rPr lang="de-DE" sz="1400" dirty="0" err="1"/>
              <a:t>Silver</a:t>
            </a:r>
            <a:r>
              <a:rPr lang="de-DE" sz="1400" dirty="0"/>
              <a:t> </a:t>
            </a:r>
            <a:r>
              <a:rPr lang="de-DE" sz="1400" dirty="0" err="1"/>
              <a:t>Production</a:t>
            </a:r>
            <a:r>
              <a:rPr lang="de-DE" sz="1400" dirty="0"/>
              <a:t> in Iran. </a:t>
            </a:r>
            <a:r>
              <a:rPr lang="de-DE" sz="1400" dirty="0" err="1"/>
              <a:t>Iranian</a:t>
            </a:r>
            <a:r>
              <a:rPr lang="de-DE" sz="1400" dirty="0"/>
              <a:t> </a:t>
            </a:r>
            <a:r>
              <a:rPr lang="de-DE" sz="1400" dirty="0" err="1"/>
              <a:t>Archaeology</a:t>
            </a:r>
            <a:endParaRPr lang="de-DE" sz="14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4978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AAAAB0-DAA3-8EDE-39C4-121AA4726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Bibliographie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62C592-4672-84CC-7BA0-A99320296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de-DE" sz="2000" b="0" i="0" u="none" strike="noStrike" dirty="0" err="1">
                <a:effectLst/>
              </a:rPr>
              <a:t>Vatandoust</a:t>
            </a:r>
            <a:r>
              <a:rPr lang="de-DE" sz="2000" b="0" i="0" u="none" strike="noStrike" dirty="0">
                <a:effectLst/>
              </a:rPr>
              <a:t> et al (Hrsg.), Early Mining and </a:t>
            </a:r>
            <a:r>
              <a:rPr lang="de-DE" sz="2000" b="0" i="0" u="none" strike="noStrike" dirty="0" err="1">
                <a:effectLst/>
              </a:rPr>
              <a:t>Metallurgy</a:t>
            </a:r>
            <a:r>
              <a:rPr lang="de-DE" sz="2000" b="0" i="0" u="none" strike="noStrike" dirty="0">
                <a:effectLst/>
              </a:rPr>
              <a:t> on </a:t>
            </a:r>
            <a:r>
              <a:rPr lang="de-DE" sz="2000" b="0" i="0" u="none" strike="noStrike" dirty="0" err="1">
                <a:effectLst/>
              </a:rPr>
              <a:t>the</a:t>
            </a:r>
            <a:r>
              <a:rPr lang="de-DE" sz="2000" b="0" i="0" u="none" strike="noStrike" dirty="0">
                <a:effectLst/>
              </a:rPr>
              <a:t> Western Central </a:t>
            </a:r>
            <a:r>
              <a:rPr lang="de-DE" sz="2000" b="0" i="0" u="none" strike="noStrike" dirty="0" err="1">
                <a:effectLst/>
              </a:rPr>
              <a:t>Iranian</a:t>
            </a:r>
            <a:r>
              <a:rPr lang="de-DE" sz="2000" b="0" i="0" u="none" strike="noStrike" dirty="0">
                <a:effectLst/>
              </a:rPr>
              <a:t> Plateau: The </a:t>
            </a:r>
            <a:r>
              <a:rPr lang="de-DE" sz="2000" b="0" i="0" u="none" strike="noStrike" dirty="0" err="1">
                <a:effectLst/>
              </a:rPr>
              <a:t>first</a:t>
            </a:r>
            <a:r>
              <a:rPr lang="de-DE" sz="2000" b="0" i="0" u="none" strike="noStrike" dirty="0">
                <a:effectLst/>
              </a:rPr>
              <a:t> </a:t>
            </a:r>
            <a:r>
              <a:rPr lang="de-DE" sz="2000" b="0" i="0" u="none" strike="noStrike" dirty="0" err="1">
                <a:effectLst/>
              </a:rPr>
              <a:t>five</a:t>
            </a:r>
            <a:r>
              <a:rPr lang="de-DE" sz="2000" b="0" i="0" u="none" strike="noStrike" dirty="0">
                <a:effectLst/>
              </a:rPr>
              <a:t> </a:t>
            </a:r>
            <a:r>
              <a:rPr lang="de-DE" sz="2000" b="0" i="0" u="none" strike="noStrike" dirty="0" err="1">
                <a:effectLst/>
              </a:rPr>
              <a:t>years</a:t>
            </a:r>
            <a:r>
              <a:rPr lang="de-DE" sz="2000" b="0" i="0" u="none" strike="noStrike" dirty="0">
                <a:effectLst/>
              </a:rPr>
              <a:t> </a:t>
            </a:r>
            <a:r>
              <a:rPr lang="de-DE" sz="2000" b="0" i="0" u="none" strike="noStrike" dirty="0" err="1">
                <a:effectLst/>
              </a:rPr>
              <a:t>of</a:t>
            </a:r>
            <a:r>
              <a:rPr lang="de-DE" sz="2000" b="0" i="0" u="none" strike="noStrike" dirty="0">
                <a:effectLst/>
              </a:rPr>
              <a:t> </a:t>
            </a:r>
            <a:r>
              <a:rPr lang="de-DE" sz="2000" b="0" i="0" u="none" strike="noStrike" dirty="0" err="1">
                <a:effectLst/>
              </a:rPr>
              <a:t>work</a:t>
            </a:r>
            <a:r>
              <a:rPr lang="de-DE" sz="2000" b="0" i="0" u="none" strike="noStrike" dirty="0">
                <a:effectLst/>
              </a:rPr>
              <a:t> (Archäologie in Iran und Turan, Band 9) (2011)</a:t>
            </a:r>
          </a:p>
          <a:p>
            <a:pPr>
              <a:buFont typeface="Wingdings" pitchFamily="2" charset="2"/>
              <a:buChar char="§"/>
            </a:pPr>
            <a:r>
              <a:rPr lang="de-DE" sz="2000" b="0" i="0" u="none" strike="noStrike" dirty="0" err="1">
                <a:effectLst/>
              </a:rPr>
              <a:t>Helwing</a:t>
            </a:r>
            <a:r>
              <a:rPr lang="de-DE" sz="2000" b="0" i="0" u="none" strike="noStrike" dirty="0">
                <a:effectLst/>
              </a:rPr>
              <a:t> (2010), Kupferschmiede zu Beginn der Bronzezeit auf dem iranischen Plateau: Erste Ergebnis der deutsch-iranischen Forschungen in </a:t>
            </a:r>
            <a:r>
              <a:rPr lang="de-DE" sz="2000" b="0" i="0" u="none" strike="noStrike" dirty="0" err="1">
                <a:effectLst/>
              </a:rPr>
              <a:t>Arisman</a:t>
            </a:r>
            <a:r>
              <a:rPr lang="de-DE" sz="2000" b="0" i="0" u="none" strike="noStrike" dirty="0">
                <a:effectLst/>
              </a:rPr>
              <a:t>, 2000-2004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Rehren</a:t>
            </a:r>
            <a:r>
              <a:rPr lang="en-U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Thilo</a:t>
            </a:r>
            <a:r>
              <a:rPr lang="en-U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Boscher</a:t>
            </a:r>
            <a:r>
              <a:rPr lang="en-U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Loïc</a:t>
            </a:r>
            <a:r>
              <a:rPr lang="en-U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Pernicka</a:t>
            </a:r>
            <a:r>
              <a:rPr lang="en-U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Ernst (2012): Large scale smelting of speiss and arsenical copper at Early Bronze Age </a:t>
            </a:r>
            <a:r>
              <a:rPr lang="en-US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Arisman</a:t>
            </a:r>
            <a:r>
              <a:rPr lang="en-U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Iran. </a:t>
            </a:r>
            <a:r>
              <a:rPr lang="de-DE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In: </a:t>
            </a:r>
            <a:r>
              <a:rPr lang="de-DE" sz="2000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Journal </a:t>
            </a:r>
            <a:r>
              <a:rPr lang="de-DE" sz="2000" i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de-DE" sz="2000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Archaeological</a:t>
            </a:r>
            <a:r>
              <a:rPr lang="de-DE" sz="2000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Science </a:t>
            </a:r>
            <a:r>
              <a:rPr lang="de-DE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39 (6), S. 1717–1727. DOI: 10.1016/j.jas.2012.01.009</a:t>
            </a:r>
            <a:r>
              <a:rPr lang="de-DE" sz="2000" dirty="0">
                <a:effectLst/>
              </a:rPr>
              <a:t> </a:t>
            </a:r>
            <a:endParaRPr lang="de-DE" sz="2000" dirty="0"/>
          </a:p>
          <a:p>
            <a:pPr>
              <a:buFont typeface="Wingdings" pitchFamily="2" charset="2"/>
              <a:buChar char="§"/>
            </a:pPr>
            <a:r>
              <a:rPr lang="de-DE" sz="2000" dirty="0" err="1"/>
              <a:t>Nezafati</a:t>
            </a:r>
            <a:r>
              <a:rPr lang="de-DE" sz="2000" dirty="0"/>
              <a:t>, Nima &amp; Pernicka, Ernst. (2012). Early </a:t>
            </a:r>
            <a:r>
              <a:rPr lang="de-DE" sz="2000" dirty="0" err="1"/>
              <a:t>Silver</a:t>
            </a:r>
            <a:r>
              <a:rPr lang="de-DE" sz="2000" dirty="0"/>
              <a:t> </a:t>
            </a:r>
            <a:r>
              <a:rPr lang="de-DE" sz="2000" dirty="0" err="1"/>
              <a:t>Production</a:t>
            </a:r>
            <a:r>
              <a:rPr lang="de-DE" sz="2000" dirty="0"/>
              <a:t> in Iran. </a:t>
            </a:r>
            <a:r>
              <a:rPr lang="de-DE" sz="2000" dirty="0" err="1"/>
              <a:t>Iranian</a:t>
            </a:r>
            <a:r>
              <a:rPr lang="de-DE" sz="2000" dirty="0"/>
              <a:t> </a:t>
            </a:r>
            <a:r>
              <a:rPr lang="de-DE" sz="2000" dirty="0" err="1"/>
              <a:t>Archaeology</a:t>
            </a:r>
            <a:endParaRPr lang="de-DE" sz="2000" dirty="0"/>
          </a:p>
          <a:p>
            <a:pPr>
              <a:buFont typeface="Wingdings" pitchFamily="2" charset="2"/>
              <a:buChar char="§"/>
            </a:pPr>
            <a:endParaRPr lang="de-DE" sz="2000" dirty="0"/>
          </a:p>
          <a:p>
            <a:pPr>
              <a:buFont typeface="Wingdings" pitchFamily="2" charset="2"/>
              <a:buChar char="§"/>
            </a:pPr>
            <a:endParaRPr lang="de-DE" sz="2000" dirty="0"/>
          </a:p>
          <a:p>
            <a:pPr>
              <a:buFont typeface="Wingdings" pitchFamily="2" charset="2"/>
              <a:buChar char="§"/>
            </a:pPr>
            <a:r>
              <a:rPr lang="de-DE" sz="2000" dirty="0"/>
              <a:t>ZDF-Doku: </a:t>
            </a:r>
            <a:r>
              <a:rPr lang="de-DE" sz="2000" dirty="0">
                <a:hlinkClick r:id="rId2"/>
              </a:rPr>
              <a:t>https://www.youtube.com/watch?v=siQO4WM5PDM&amp;list=PLNixmtHG5PkQNJ9hn-2DioqmTkKsahzu6&amp;index=3</a:t>
            </a:r>
            <a:r>
              <a:rPr lang="de-DE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4628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F3FCEF-EFF9-DC24-9D88-E59C2ED14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de-DE" b="1" dirty="0"/>
              <a:t>Gliederung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9EB8A74-B74B-C145-D2DE-5216DAE2F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de-DE" sz="2000" b="0" i="0" u="none" strike="noStrike" dirty="0">
                <a:effectLst/>
              </a:rPr>
              <a:t>Topographie</a:t>
            </a:r>
          </a:p>
          <a:p>
            <a:pPr>
              <a:buFont typeface="Wingdings" pitchFamily="2" charset="2"/>
              <a:buChar char="§"/>
            </a:pPr>
            <a:r>
              <a:rPr lang="de-DE" sz="2000" dirty="0"/>
              <a:t>Oberflächen(</a:t>
            </a:r>
            <a:r>
              <a:rPr lang="de-DE" sz="2000" dirty="0" err="1"/>
              <a:t>be</a:t>
            </a:r>
            <a:r>
              <a:rPr lang="de-DE" sz="2000" dirty="0"/>
              <a:t>-)</a:t>
            </a:r>
            <a:r>
              <a:rPr lang="de-DE" sz="2000" dirty="0" err="1"/>
              <a:t>funde</a:t>
            </a:r>
            <a:endParaRPr lang="de-DE" sz="2000" dirty="0"/>
          </a:p>
          <a:p>
            <a:pPr>
              <a:buFont typeface="Wingdings" pitchFamily="2" charset="2"/>
              <a:buChar char="§"/>
            </a:pPr>
            <a:r>
              <a:rPr lang="de-DE" sz="2000" b="0" i="0" u="none" strike="noStrike" dirty="0">
                <a:effectLst/>
              </a:rPr>
              <a:t>Beginn der Feldforschung</a:t>
            </a:r>
            <a:endParaRPr lang="de-DE" b="0" i="0" u="none" strike="noStrike" dirty="0">
              <a:effectLst/>
            </a:endParaRPr>
          </a:p>
          <a:p>
            <a:pPr>
              <a:buFont typeface="Wingdings" pitchFamily="2" charset="2"/>
              <a:buChar char="§"/>
            </a:pPr>
            <a:r>
              <a:rPr lang="de-DE" sz="2000" b="0" i="0" u="none" strike="noStrike" dirty="0">
                <a:effectLst/>
              </a:rPr>
              <a:t>Chronologie</a:t>
            </a:r>
          </a:p>
          <a:p>
            <a:pPr lvl="1">
              <a:buFont typeface="Wingdings" pitchFamily="2" charset="2"/>
              <a:buChar char="§"/>
            </a:pPr>
            <a:r>
              <a:rPr lang="de-DE" b="0" i="0" u="none" strike="noStrike" dirty="0" err="1">
                <a:effectLst/>
              </a:rPr>
              <a:t>Sialk</a:t>
            </a:r>
            <a:r>
              <a:rPr lang="de-DE" b="0" i="0" u="none" strike="noStrike" dirty="0">
                <a:effectLst/>
              </a:rPr>
              <a:t>-</a:t>
            </a:r>
            <a:r>
              <a:rPr lang="de-DE" dirty="0"/>
              <a:t>Keramik Areal B</a:t>
            </a:r>
            <a:endParaRPr lang="de-DE" b="0" i="0" u="none" strike="noStrike" dirty="0">
              <a:effectLst/>
            </a:endParaRPr>
          </a:p>
          <a:p>
            <a:pPr>
              <a:buFont typeface="Wingdings" pitchFamily="2" charset="2"/>
              <a:buChar char="§"/>
            </a:pPr>
            <a:r>
              <a:rPr lang="de-DE" sz="2000" b="0" i="0" u="none" strike="noStrike" dirty="0">
                <a:effectLst/>
              </a:rPr>
              <a:t>Metallhandwerk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de-DE" u="none" strike="noStrike" dirty="0">
                <a:effectLst/>
              </a:rPr>
              <a:t>Kupferhandwerk in der älteren Nutzungsphase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de-DE" dirty="0"/>
              <a:t>Kupferhandwerk in der jüngeren Nutzungsphase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de-DE" u="none" strike="noStrike" dirty="0">
                <a:effectLst/>
              </a:rPr>
              <a:t>weitere Metallverarbeitung</a:t>
            </a:r>
          </a:p>
          <a:p>
            <a:pPr marL="128016" lvl="1" indent="0">
              <a:buNone/>
            </a:pPr>
            <a:endParaRPr lang="de-DE" sz="1600" b="0" i="0" u="none" strike="noStrike" dirty="0">
              <a:effectLst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CE73E28-C8A7-CEB8-E915-0B50ECEC73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64"/>
          <a:stretch/>
        </p:blipFill>
        <p:spPr bwMode="auto">
          <a:xfrm>
            <a:off x="6481762" y="585216"/>
            <a:ext cx="5710238" cy="483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2B7A212-7A23-7F74-BBB7-0C5A748ED659}"/>
              </a:ext>
            </a:extLst>
          </p:cNvPr>
          <p:cNvSpPr txBox="1"/>
          <p:nvPr/>
        </p:nvSpPr>
        <p:spPr>
          <a:xfrm>
            <a:off x="6481762" y="5567847"/>
            <a:ext cx="47291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0" i="0" u="none" strike="noStrike" dirty="0">
                <a:solidFill>
                  <a:srgbClr val="404040"/>
                </a:solidFill>
                <a:effectLst/>
              </a:rPr>
              <a:t>Revier </a:t>
            </a:r>
            <a:r>
              <a:rPr lang="de-DE" sz="1400" b="0" i="0" u="none" strike="noStrike" dirty="0" err="1">
                <a:solidFill>
                  <a:srgbClr val="404040"/>
                </a:solidFill>
                <a:effectLst/>
              </a:rPr>
              <a:t>Laghe</a:t>
            </a:r>
            <a:r>
              <a:rPr lang="de-DE" sz="1400" b="0" i="0" u="none" strike="noStrike" dirty="0">
                <a:solidFill>
                  <a:srgbClr val="404040"/>
                </a:solidFill>
                <a:effectLst/>
              </a:rPr>
              <a:t> Morad. Foto: Klaus Stange; aus: </a:t>
            </a:r>
            <a:r>
              <a:rPr lang="de-DE" sz="1400" b="0" i="0" u="none" strike="noStrike" dirty="0">
                <a:solidFill>
                  <a:srgbClr val="404040"/>
                </a:solidFill>
                <a:effectLst/>
                <a:hlinkClick r:id="rId3"/>
              </a:rPr>
              <a:t>https://www.bergbaumuseum.de/forschung/forschungsprojekte/ancient-mining-and-metallurgy-at-the-west-central-plateau</a:t>
            </a:r>
            <a:r>
              <a:rPr lang="de-DE" sz="1400" b="0" i="0" u="none" strike="noStrike" dirty="0">
                <a:solidFill>
                  <a:srgbClr val="404040"/>
                </a:solidFill>
                <a:effectLst/>
              </a:rPr>
              <a:t> (Stand 17.06.2024)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595391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457BCF5E-24AE-0983-EEAE-6087DE8BCCB1}"/>
              </a:ext>
            </a:extLst>
          </p:cNvPr>
          <p:cNvSpPr txBox="1"/>
          <p:nvPr/>
        </p:nvSpPr>
        <p:spPr>
          <a:xfrm>
            <a:off x="2628900" y="5979335"/>
            <a:ext cx="6934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/>
              <a:t>Lage von Arisman; aus: </a:t>
            </a:r>
            <a:r>
              <a:rPr lang="en-US" sz="14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Rehren, Thilo; Boscher, Loïc; Pernicka, Ernst (2012): Large scale smelting of speiss and arsenical copper at Early Bronze Age Arisman, Iran. In: Journal of Archaeological Science 39 (6), S. 1717–1727.</a:t>
            </a:r>
            <a:r>
              <a:rPr lang="de-DE" sz="1400">
                <a:effectLst/>
              </a:rPr>
              <a:t> </a:t>
            </a:r>
            <a:endParaRPr lang="de-DE" sz="1400" dirty="0"/>
          </a:p>
        </p:txBody>
      </p:sp>
      <p:pic>
        <p:nvPicPr>
          <p:cNvPr id="16" name="Grafik 15" descr="Ein Bild, das Text, Karte, Atlas, Diagramm enthält.&#10;&#10;Automatisch generierte Beschreibung">
            <a:extLst>
              <a:ext uri="{FF2B5EF4-FFF2-40B4-BE49-F238E27FC236}">
                <a16:creationId xmlns:a16="http://schemas.microsoft.com/office/drawing/2014/main" id="{D11AA508-0E2C-EB40-5AE7-46C43EF58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2862"/>
            <a:ext cx="7772400" cy="593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56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4D00C42-6D99-B866-49B9-7D66D8BD3A8D}"/>
              </a:ext>
            </a:extLst>
          </p:cNvPr>
          <p:cNvSpPr txBox="1"/>
          <p:nvPr/>
        </p:nvSpPr>
        <p:spPr>
          <a:xfrm>
            <a:off x="2694877" y="5954751"/>
            <a:ext cx="68022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Lage von </a:t>
            </a:r>
            <a:r>
              <a:rPr lang="de-DE" sz="1400" dirty="0" err="1"/>
              <a:t>Arisman</a:t>
            </a:r>
            <a:r>
              <a:rPr lang="de-DE" sz="1400" dirty="0"/>
              <a:t>; aus: </a:t>
            </a:r>
            <a:r>
              <a:rPr lang="de-DE" sz="1400" dirty="0" err="1"/>
              <a:t>Conard</a:t>
            </a:r>
            <a:r>
              <a:rPr lang="de-DE" sz="1400" dirty="0"/>
              <a:t>, Nicholas &amp; </a:t>
            </a:r>
            <a:r>
              <a:rPr lang="de-DE" sz="1400" dirty="0" err="1"/>
              <a:t>Ghasidian</a:t>
            </a:r>
            <a:r>
              <a:rPr lang="de-DE" sz="1400" dirty="0"/>
              <a:t>, Elham &amp; </a:t>
            </a:r>
            <a:r>
              <a:rPr lang="de-DE" sz="1400" dirty="0" err="1"/>
              <a:t>Heydari</a:t>
            </a:r>
            <a:r>
              <a:rPr lang="de-DE" sz="1400" dirty="0"/>
              <a:t>-Guran, Saman. (2009). The </a:t>
            </a:r>
            <a:r>
              <a:rPr lang="de-DE" sz="1400" dirty="0" err="1"/>
              <a:t>Open-air</a:t>
            </a:r>
            <a:r>
              <a:rPr lang="de-DE" sz="1400" dirty="0"/>
              <a:t> Late </a:t>
            </a:r>
            <a:r>
              <a:rPr lang="de-DE" sz="1400" dirty="0" err="1"/>
              <a:t>Paleolithic</a:t>
            </a:r>
            <a:r>
              <a:rPr lang="de-DE" sz="1400" dirty="0"/>
              <a:t> </a:t>
            </a:r>
            <a:r>
              <a:rPr lang="de-DE" sz="1400" dirty="0" err="1"/>
              <a:t>site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Bardia</a:t>
            </a:r>
            <a:r>
              <a:rPr lang="de-DE" sz="1400" dirty="0"/>
              <a:t> and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Paleolithic</a:t>
            </a:r>
            <a:r>
              <a:rPr lang="de-DE" sz="1400" dirty="0"/>
              <a:t> </a:t>
            </a:r>
            <a:r>
              <a:rPr lang="de-DE" sz="1400" dirty="0" err="1"/>
              <a:t>Occupation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Qaleh</a:t>
            </a:r>
            <a:r>
              <a:rPr lang="de-DE" sz="1400" dirty="0"/>
              <a:t> </a:t>
            </a:r>
            <a:r>
              <a:rPr lang="de-DE" sz="1400" dirty="0" err="1"/>
              <a:t>Gusheh</a:t>
            </a:r>
            <a:r>
              <a:rPr lang="de-DE" sz="1400" dirty="0"/>
              <a:t> Sand </a:t>
            </a:r>
            <a:r>
              <a:rPr lang="de-DE" sz="1400" dirty="0" err="1"/>
              <a:t>Dunes</a:t>
            </a:r>
            <a:r>
              <a:rPr lang="de-DE" sz="1400" dirty="0"/>
              <a:t>, </a:t>
            </a:r>
            <a:r>
              <a:rPr lang="de-DE" sz="1400" dirty="0" err="1"/>
              <a:t>Esfaghan</a:t>
            </a:r>
            <a:r>
              <a:rPr lang="de-DE" sz="1400" dirty="0"/>
              <a:t> Province, Iran</a:t>
            </a:r>
          </a:p>
        </p:txBody>
      </p:sp>
      <p:pic>
        <p:nvPicPr>
          <p:cNvPr id="6" name="Grafik 5" descr="Ein Bild, das Karte, Text, Diagramm, Atlas enthält.&#10;&#10;Automatisch generierte Beschreibung">
            <a:extLst>
              <a:ext uri="{FF2B5EF4-FFF2-40B4-BE49-F238E27FC236}">
                <a16:creationId xmlns:a16="http://schemas.microsoft.com/office/drawing/2014/main" id="{24A8695D-FBE2-64FF-6308-1A0BBD3BE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183" y="111163"/>
            <a:ext cx="7293631" cy="58435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1D5BCF2A-2CDA-AC1F-1FED-E034D781D52F}"/>
                  </a:ext>
                </a:extLst>
              </p14:cNvPr>
              <p14:cNvContentPartPr/>
              <p14:nvPr/>
            </p14:nvContentPartPr>
            <p14:xfrm>
              <a:off x="5043262" y="2083725"/>
              <a:ext cx="396000" cy="14364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1D5BCF2A-2CDA-AC1F-1FED-E034D781D52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25262" y="2065725"/>
                <a:ext cx="43164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D53796D6-7ED7-8931-E2BA-C74E3CF88B30}"/>
                  </a:ext>
                </a:extLst>
              </p14:cNvPr>
              <p14:cNvContentPartPr/>
              <p14:nvPr/>
            </p14:nvContentPartPr>
            <p14:xfrm>
              <a:off x="5216782" y="1980405"/>
              <a:ext cx="132480" cy="35100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D53796D6-7ED7-8931-E2BA-C74E3CF88B3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98782" y="1962765"/>
                <a:ext cx="168120" cy="38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1601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AAC61C0-58ED-354C-D0A2-92EA920F3AC1}"/>
              </a:ext>
            </a:extLst>
          </p:cNvPr>
          <p:cNvSpPr txBox="1"/>
          <p:nvPr/>
        </p:nvSpPr>
        <p:spPr>
          <a:xfrm>
            <a:off x="3237803" y="5580488"/>
            <a:ext cx="57163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Arisman</a:t>
            </a:r>
            <a:r>
              <a:rPr lang="de-DE" sz="1400" dirty="0"/>
              <a:t>, </a:t>
            </a:r>
            <a:r>
              <a:rPr lang="de-DE" sz="1400" dirty="0" err="1"/>
              <a:t>Karkas</a:t>
            </a:r>
            <a:r>
              <a:rPr lang="de-DE" sz="1400" dirty="0"/>
              <a:t> Gebirge im Hintergrund; aus: </a:t>
            </a:r>
            <a:r>
              <a:rPr lang="de-DE" sz="1400" b="0" i="0" u="none" strike="noStrike" dirty="0" err="1">
                <a:effectLst/>
              </a:rPr>
              <a:t>Vatandoust</a:t>
            </a:r>
            <a:r>
              <a:rPr lang="de-DE" sz="1400" b="0" i="0" u="none" strike="noStrike" dirty="0">
                <a:effectLst/>
              </a:rPr>
              <a:t> et al (Hrsg.), Early Mining and </a:t>
            </a:r>
            <a:r>
              <a:rPr lang="de-DE" sz="1400" b="0" i="0" u="none" strike="noStrike" dirty="0" err="1">
                <a:effectLst/>
              </a:rPr>
              <a:t>Metallurgy</a:t>
            </a:r>
            <a:r>
              <a:rPr lang="de-DE" sz="1400" b="0" i="0" u="none" strike="noStrike" dirty="0">
                <a:effectLst/>
              </a:rPr>
              <a:t> on </a:t>
            </a:r>
            <a:r>
              <a:rPr lang="de-DE" sz="1400" b="0" i="0" u="none" strike="noStrike" dirty="0" err="1">
                <a:effectLst/>
              </a:rPr>
              <a:t>the</a:t>
            </a:r>
            <a:r>
              <a:rPr lang="de-DE" sz="1400" b="0" i="0" u="none" strike="noStrike" dirty="0">
                <a:effectLst/>
              </a:rPr>
              <a:t> Western Central </a:t>
            </a:r>
            <a:r>
              <a:rPr lang="de-DE" sz="1400" b="0" i="0" u="none" strike="noStrike" dirty="0" err="1">
                <a:effectLst/>
              </a:rPr>
              <a:t>Iranian</a:t>
            </a:r>
            <a:r>
              <a:rPr lang="de-DE" sz="1400" b="0" i="0" u="none" strike="noStrike" dirty="0">
                <a:effectLst/>
              </a:rPr>
              <a:t> Plateau: The </a:t>
            </a:r>
            <a:r>
              <a:rPr lang="de-DE" sz="1400" b="0" i="0" u="none" strike="noStrike" dirty="0" err="1">
                <a:effectLst/>
              </a:rPr>
              <a:t>first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five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years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of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work</a:t>
            </a:r>
            <a:r>
              <a:rPr lang="de-DE" sz="1400" b="0" i="0" u="none" strike="noStrike" dirty="0">
                <a:effectLst/>
              </a:rPr>
              <a:t> (Archäologie in Iran und Turan, Band 9) (2011)</a:t>
            </a:r>
            <a:endParaRPr lang="de-DE" sz="1400" dirty="0"/>
          </a:p>
        </p:txBody>
      </p:sp>
      <p:pic>
        <p:nvPicPr>
          <p:cNvPr id="9" name="Grafik 8" descr="Ein Bild, das Himmel, Berg, draußen, Landschaft enthält.&#10;&#10;Automatisch generierte Beschreibung">
            <a:extLst>
              <a:ext uri="{FF2B5EF4-FFF2-40B4-BE49-F238E27FC236}">
                <a16:creationId xmlns:a16="http://schemas.microsoft.com/office/drawing/2014/main" id="{77128BF6-6697-72E6-7390-C2BCB1118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13360"/>
            <a:ext cx="7772400" cy="524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90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974C40D-8FFC-4238-D819-4EDE151992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6" t="1458" r="2998" b="4792"/>
          <a:stretch/>
        </p:blipFill>
        <p:spPr>
          <a:xfrm>
            <a:off x="383059" y="1802094"/>
            <a:ext cx="3880021" cy="49322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A3E0392-7BDD-C204-E6F0-C1A433EE2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Oberflächen(</a:t>
            </a:r>
            <a:r>
              <a:rPr lang="de-DE" b="1" dirty="0" err="1"/>
              <a:t>be</a:t>
            </a:r>
            <a:r>
              <a:rPr lang="de-DE" b="1" dirty="0"/>
              <a:t>-)</a:t>
            </a:r>
            <a:r>
              <a:rPr lang="de-DE" b="1" dirty="0" err="1"/>
              <a:t>funde</a:t>
            </a:r>
            <a:endParaRPr lang="de-DE" b="1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3AB0C96-271E-C025-4542-1CFC583DC3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84164" y="1967842"/>
            <a:ext cx="4754880" cy="402336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de-DE" dirty="0" err="1"/>
              <a:t>Arisman</a:t>
            </a:r>
            <a:r>
              <a:rPr lang="de-DE" dirty="0"/>
              <a:t> I </a:t>
            </a:r>
          </a:p>
          <a:p>
            <a:pPr lvl="1">
              <a:buFont typeface="Wingdings" pitchFamily="2" charset="2"/>
              <a:buChar char="§"/>
            </a:pPr>
            <a:r>
              <a:rPr lang="de-DE" dirty="0"/>
              <a:t>Oberflächenfunde von </a:t>
            </a:r>
            <a:r>
              <a:rPr lang="de-DE" dirty="0" err="1"/>
              <a:t>Sialk</a:t>
            </a:r>
            <a:r>
              <a:rPr lang="de-DE" dirty="0"/>
              <a:t> Keramik Typ III-IV</a:t>
            </a:r>
          </a:p>
          <a:p>
            <a:pPr lvl="1">
              <a:buFont typeface="Wingdings" pitchFamily="2" charset="2"/>
              <a:buChar char="§"/>
            </a:pPr>
            <a:r>
              <a:rPr lang="de-DE" dirty="0"/>
              <a:t>3 sichtbare </a:t>
            </a:r>
            <a:r>
              <a:rPr lang="de-DE" dirty="0" err="1"/>
              <a:t>Schlackehalden</a:t>
            </a:r>
            <a:endParaRPr lang="de-DE" dirty="0"/>
          </a:p>
          <a:p>
            <a:pPr lvl="1">
              <a:buFont typeface="Wingdings" pitchFamily="2" charset="2"/>
              <a:buChar char="§"/>
            </a:pPr>
            <a:endParaRPr lang="de-DE" dirty="0"/>
          </a:p>
          <a:p>
            <a:pPr>
              <a:buFont typeface="Wingdings" pitchFamily="2" charset="2"/>
              <a:buChar char="§"/>
            </a:pPr>
            <a:r>
              <a:rPr lang="de-DE" dirty="0" err="1"/>
              <a:t>Arisman</a:t>
            </a:r>
            <a:r>
              <a:rPr lang="de-DE" dirty="0"/>
              <a:t> II</a:t>
            </a:r>
          </a:p>
          <a:p>
            <a:pPr lvl="1">
              <a:buFont typeface="Wingdings" pitchFamily="2" charset="2"/>
              <a:buChar char="§"/>
            </a:pPr>
            <a:r>
              <a:rPr lang="de-DE" dirty="0"/>
              <a:t>Oberflächenfunde von </a:t>
            </a:r>
            <a:r>
              <a:rPr lang="de-DE" dirty="0" err="1"/>
              <a:t>grey</a:t>
            </a:r>
            <a:r>
              <a:rPr lang="de-DE" dirty="0"/>
              <a:t> &amp; </a:t>
            </a:r>
            <a:r>
              <a:rPr lang="de-DE" dirty="0" err="1"/>
              <a:t>black</a:t>
            </a:r>
            <a:r>
              <a:rPr lang="de-DE" dirty="0"/>
              <a:t> </a:t>
            </a:r>
            <a:r>
              <a:rPr lang="de-DE" dirty="0" err="1"/>
              <a:t>ware</a:t>
            </a:r>
            <a:r>
              <a:rPr lang="de-DE" dirty="0"/>
              <a:t> (datiert 2. /frühes 1.Jts)</a:t>
            </a:r>
          </a:p>
          <a:p>
            <a:pPr lvl="1">
              <a:buFont typeface="Wingdings" pitchFamily="2" charset="2"/>
              <a:buChar char="§"/>
            </a:pPr>
            <a:endParaRPr lang="de-DE" dirty="0"/>
          </a:p>
          <a:p>
            <a:pPr>
              <a:buFont typeface="Wingdings" pitchFamily="2" charset="2"/>
              <a:buChar char="§"/>
            </a:pPr>
            <a:r>
              <a:rPr lang="de-DE" dirty="0" err="1"/>
              <a:t>Arisman</a:t>
            </a:r>
            <a:r>
              <a:rPr lang="de-DE" dirty="0"/>
              <a:t> III</a:t>
            </a:r>
          </a:p>
          <a:p>
            <a:pPr lvl="1">
              <a:buFont typeface="Wingdings" pitchFamily="2" charset="2"/>
              <a:buChar char="§"/>
            </a:pPr>
            <a:r>
              <a:rPr lang="de-DE" dirty="0"/>
              <a:t>Oberflächenfunde von </a:t>
            </a:r>
            <a:r>
              <a:rPr lang="de-DE" dirty="0" err="1"/>
              <a:t>Sialk</a:t>
            </a:r>
            <a:r>
              <a:rPr lang="de-DE" dirty="0"/>
              <a:t> Keramik Typ II-III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9C28079-390E-1D2C-57D0-890E9CC80765}"/>
              </a:ext>
            </a:extLst>
          </p:cNvPr>
          <p:cNvSpPr txBox="1"/>
          <p:nvPr/>
        </p:nvSpPr>
        <p:spPr>
          <a:xfrm>
            <a:off x="4353441" y="5991202"/>
            <a:ext cx="58769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Arisman</a:t>
            </a:r>
            <a:r>
              <a:rPr lang="de-DE" sz="1400" dirty="0"/>
              <a:t> I-III; aus: </a:t>
            </a:r>
            <a:r>
              <a:rPr lang="de-DE" sz="1400" b="0" i="0" u="none" strike="noStrike" dirty="0" err="1">
                <a:effectLst/>
              </a:rPr>
              <a:t>Vatandoust</a:t>
            </a:r>
            <a:r>
              <a:rPr lang="de-DE" sz="1400" b="0" i="0" u="none" strike="noStrike" dirty="0">
                <a:effectLst/>
              </a:rPr>
              <a:t> et al (Hrsg.), Early Mining and </a:t>
            </a:r>
            <a:r>
              <a:rPr lang="de-DE" sz="1400" b="0" i="0" u="none" strike="noStrike" dirty="0" err="1">
                <a:effectLst/>
              </a:rPr>
              <a:t>Metallurgy</a:t>
            </a:r>
            <a:r>
              <a:rPr lang="de-DE" sz="1400" b="0" i="0" u="none" strike="noStrike" dirty="0">
                <a:effectLst/>
              </a:rPr>
              <a:t> on </a:t>
            </a:r>
            <a:r>
              <a:rPr lang="de-DE" sz="1400" b="0" i="0" u="none" strike="noStrike" dirty="0" err="1">
                <a:effectLst/>
              </a:rPr>
              <a:t>the</a:t>
            </a:r>
            <a:r>
              <a:rPr lang="de-DE" sz="1400" b="0" i="0" u="none" strike="noStrike" dirty="0">
                <a:effectLst/>
              </a:rPr>
              <a:t> Western Central </a:t>
            </a:r>
            <a:r>
              <a:rPr lang="de-DE" sz="1400" b="0" i="0" u="none" strike="noStrike" dirty="0" err="1">
                <a:effectLst/>
              </a:rPr>
              <a:t>Iranian</a:t>
            </a:r>
            <a:r>
              <a:rPr lang="de-DE" sz="1400" b="0" i="0" u="none" strike="noStrike" dirty="0">
                <a:effectLst/>
              </a:rPr>
              <a:t> Plateau: The </a:t>
            </a:r>
            <a:r>
              <a:rPr lang="de-DE" sz="1400" b="0" i="0" u="none" strike="noStrike" dirty="0" err="1">
                <a:effectLst/>
              </a:rPr>
              <a:t>first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five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years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of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work</a:t>
            </a:r>
            <a:r>
              <a:rPr lang="de-DE" sz="1400" b="0" i="0" u="none" strike="noStrike" dirty="0">
                <a:effectLst/>
              </a:rPr>
              <a:t> (Archäologie in Iran und Turan, Band 9) (2011)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20353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1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C5546596-2B3F-51F4-6590-C53B14D7D9A1}"/>
              </a:ext>
            </a:extLst>
          </p:cNvPr>
          <p:cNvSpPr txBox="1"/>
          <p:nvPr/>
        </p:nvSpPr>
        <p:spPr>
          <a:xfrm>
            <a:off x="6194854" y="5992166"/>
            <a:ext cx="60980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 err="1"/>
              <a:t>Schlackehalde</a:t>
            </a:r>
            <a:r>
              <a:rPr lang="de-DE" sz="1400" dirty="0"/>
              <a:t> D; aus: </a:t>
            </a:r>
            <a:r>
              <a:rPr lang="de-DE" sz="1400" b="0" i="0" u="none" strike="noStrike" dirty="0" err="1">
                <a:effectLst/>
              </a:rPr>
              <a:t>Vatandoust</a:t>
            </a:r>
            <a:r>
              <a:rPr lang="de-DE" sz="1400" b="0" i="0" u="none" strike="noStrike" dirty="0">
                <a:effectLst/>
              </a:rPr>
              <a:t> et al (Hrsg.), Early Mining and </a:t>
            </a:r>
            <a:r>
              <a:rPr lang="de-DE" sz="1400" b="0" i="0" u="none" strike="noStrike" dirty="0" err="1">
                <a:effectLst/>
              </a:rPr>
              <a:t>Metallurgy</a:t>
            </a:r>
            <a:r>
              <a:rPr lang="de-DE" sz="1400" b="0" i="0" u="none" strike="noStrike" dirty="0">
                <a:effectLst/>
              </a:rPr>
              <a:t> on </a:t>
            </a:r>
            <a:r>
              <a:rPr lang="de-DE" sz="1400" b="0" i="0" u="none" strike="noStrike" dirty="0" err="1">
                <a:effectLst/>
              </a:rPr>
              <a:t>the</a:t>
            </a:r>
            <a:r>
              <a:rPr lang="de-DE" sz="1400" b="0" i="0" u="none" strike="noStrike" dirty="0">
                <a:effectLst/>
              </a:rPr>
              <a:t> Western Central </a:t>
            </a:r>
            <a:r>
              <a:rPr lang="de-DE" sz="1400" b="0" i="0" u="none" strike="noStrike" dirty="0" err="1">
                <a:effectLst/>
              </a:rPr>
              <a:t>Iranian</a:t>
            </a:r>
            <a:r>
              <a:rPr lang="de-DE" sz="1400" b="0" i="0" u="none" strike="noStrike" dirty="0">
                <a:effectLst/>
              </a:rPr>
              <a:t> Plateau: The </a:t>
            </a:r>
            <a:r>
              <a:rPr lang="de-DE" sz="1400" b="0" i="0" u="none" strike="noStrike" dirty="0" err="1">
                <a:effectLst/>
              </a:rPr>
              <a:t>first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five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years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of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work</a:t>
            </a:r>
            <a:r>
              <a:rPr lang="de-DE" sz="1400" b="0" i="0" u="none" strike="noStrike" dirty="0">
                <a:effectLst/>
              </a:rPr>
              <a:t> (Archäologie in Iran und Turan, Band 9) (2011)</a:t>
            </a:r>
            <a:endParaRPr lang="de-DE" sz="1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68E810-AF7B-BEE7-32D1-9B6E123B6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1" y="1240314"/>
            <a:ext cx="5598160" cy="372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23C7BAB-0972-FCC4-8488-2A5E848ABEB6}"/>
              </a:ext>
            </a:extLst>
          </p:cNvPr>
          <p:cNvSpPr txBox="1"/>
          <p:nvPr/>
        </p:nvSpPr>
        <p:spPr>
          <a:xfrm>
            <a:off x="269241" y="5992166"/>
            <a:ext cx="45432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Schlackehalde</a:t>
            </a:r>
            <a:r>
              <a:rPr lang="de-DE" sz="1400" dirty="0"/>
              <a:t> in Helbra, Sachsen-Anhalt; aus: </a:t>
            </a:r>
            <a:r>
              <a:rPr lang="de-DE" sz="1400" dirty="0">
                <a:hlinkClick r:id="rId3"/>
              </a:rPr>
              <a:t>https://de.m.wikipedia.org/wiki/Datei:Helbra,_Blick_vom_Schmid-Schacht_zur_Schlackehalde.JPG</a:t>
            </a:r>
            <a:r>
              <a:rPr lang="de-DE" sz="1400" dirty="0"/>
              <a:t> (Stand 17.06.2024)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C1FB3F7-09A2-8B06-0FE2-29D6ED222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854" y="963866"/>
            <a:ext cx="5348621" cy="400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06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A4484C-C32E-D951-5C81-56395A8F5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Beginn der Feldforschung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80273F-71CF-8EB9-825A-934E650DD2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de-DE" dirty="0"/>
              <a:t>Forschungsprojekt „Früher Bergbau und Metallurgie auf dem westlichen iranischen Zentralplateau“</a:t>
            </a:r>
          </a:p>
          <a:p>
            <a:pPr>
              <a:buFont typeface="Wingdings" pitchFamily="2" charset="2"/>
              <a:buChar char="§"/>
            </a:pPr>
            <a:r>
              <a:rPr lang="de-DE" dirty="0"/>
              <a:t>Feldforschung beginnt 2000</a:t>
            </a:r>
          </a:p>
          <a:p>
            <a:pPr>
              <a:buFont typeface="Wingdings" pitchFamily="2" charset="2"/>
              <a:buChar char="§"/>
            </a:pPr>
            <a:r>
              <a:rPr lang="de-DE" dirty="0"/>
              <a:t>Grabungen in </a:t>
            </a:r>
            <a:r>
              <a:rPr lang="de-DE" dirty="0" err="1"/>
              <a:t>Arisman</a:t>
            </a:r>
            <a:r>
              <a:rPr lang="de-DE" dirty="0"/>
              <a:t> unter Zusammenschluss von ICAR (=</a:t>
            </a:r>
            <a:r>
              <a:rPr lang="de-DE" dirty="0" err="1"/>
              <a:t>Iranian</a:t>
            </a:r>
            <a:r>
              <a:rPr lang="de-DE" dirty="0"/>
              <a:t> Center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Archaeological</a:t>
            </a:r>
            <a:r>
              <a:rPr lang="de-DE" dirty="0"/>
              <a:t> Research) und DAI</a:t>
            </a:r>
          </a:p>
          <a:p>
            <a:pPr>
              <a:buFont typeface="Wingdings" pitchFamily="2" charset="2"/>
              <a:buChar char="§"/>
            </a:pPr>
            <a:endParaRPr lang="de-DE" dirty="0"/>
          </a:p>
          <a:p>
            <a:pPr>
              <a:buFont typeface="Wingdings" pitchFamily="2" charset="2"/>
              <a:buChar char="§"/>
            </a:pP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909EE2D-2CD8-C47E-51B2-B886A85B3A8B}"/>
              </a:ext>
            </a:extLst>
          </p:cNvPr>
          <p:cNvSpPr txBox="1"/>
          <p:nvPr/>
        </p:nvSpPr>
        <p:spPr>
          <a:xfrm>
            <a:off x="5389605" y="5940028"/>
            <a:ext cx="6802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Parzinger, </a:t>
            </a:r>
            <a:r>
              <a:rPr lang="de-DE" sz="1400" dirty="0" err="1"/>
              <a:t>Vatandoust</a:t>
            </a:r>
            <a:r>
              <a:rPr lang="de-DE" sz="1400" dirty="0"/>
              <a:t> und </a:t>
            </a:r>
            <a:r>
              <a:rPr lang="de-DE" sz="1400" dirty="0" err="1"/>
              <a:t>Chegini</a:t>
            </a:r>
            <a:r>
              <a:rPr lang="de-DE" sz="1400" dirty="0"/>
              <a:t> in Tappe </a:t>
            </a:r>
            <a:r>
              <a:rPr lang="de-DE" sz="1400" dirty="0" err="1"/>
              <a:t>Sialk</a:t>
            </a:r>
            <a:r>
              <a:rPr lang="de-DE" sz="1400" dirty="0"/>
              <a:t>; aus: </a:t>
            </a:r>
            <a:r>
              <a:rPr lang="de-DE" sz="1400" b="0" i="0" u="none" strike="noStrike" dirty="0" err="1">
                <a:effectLst/>
              </a:rPr>
              <a:t>Vatandoust</a:t>
            </a:r>
            <a:r>
              <a:rPr lang="de-DE" sz="1400" b="0" i="0" u="none" strike="noStrike" dirty="0">
                <a:effectLst/>
              </a:rPr>
              <a:t> et al (Hrsg.), Early Mining and </a:t>
            </a:r>
            <a:r>
              <a:rPr lang="de-DE" sz="1400" b="0" i="0" u="none" strike="noStrike" dirty="0" err="1">
                <a:effectLst/>
              </a:rPr>
              <a:t>Metallurgy</a:t>
            </a:r>
            <a:r>
              <a:rPr lang="de-DE" sz="1400" b="0" i="0" u="none" strike="noStrike" dirty="0">
                <a:effectLst/>
              </a:rPr>
              <a:t> on </a:t>
            </a:r>
            <a:r>
              <a:rPr lang="de-DE" sz="1400" b="0" i="0" u="none" strike="noStrike" dirty="0" err="1">
                <a:effectLst/>
              </a:rPr>
              <a:t>the</a:t>
            </a:r>
            <a:r>
              <a:rPr lang="de-DE" sz="1400" b="0" i="0" u="none" strike="noStrike" dirty="0">
                <a:effectLst/>
              </a:rPr>
              <a:t> Western Central </a:t>
            </a:r>
            <a:r>
              <a:rPr lang="de-DE" sz="1400" b="0" i="0" u="none" strike="noStrike" dirty="0" err="1">
                <a:effectLst/>
              </a:rPr>
              <a:t>Iranian</a:t>
            </a:r>
            <a:r>
              <a:rPr lang="de-DE" sz="1400" b="0" i="0" u="none" strike="noStrike" dirty="0">
                <a:effectLst/>
              </a:rPr>
              <a:t> Plateau: The </a:t>
            </a:r>
            <a:r>
              <a:rPr lang="de-DE" sz="1400" b="0" i="0" u="none" strike="noStrike" dirty="0" err="1">
                <a:effectLst/>
              </a:rPr>
              <a:t>first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five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years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of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work</a:t>
            </a:r>
            <a:r>
              <a:rPr lang="de-DE" sz="1400" b="0" i="0" u="none" strike="noStrike" dirty="0">
                <a:effectLst/>
              </a:rPr>
              <a:t> (Archäologie in Iran und Turan, Band 9) (2011)</a:t>
            </a:r>
            <a:endParaRPr lang="de-DE" sz="14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F78641C-FCE8-9143-FADB-2468CFE93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00" t="6020" r="1840" b="8680"/>
          <a:stretch/>
        </p:blipFill>
        <p:spPr>
          <a:xfrm>
            <a:off x="6169152" y="2084832"/>
            <a:ext cx="5623706" cy="355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84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6BB30B0-E100-99D2-F3FB-D926A77FF8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76" t="3333" r="3172" b="4376"/>
          <a:stretch/>
        </p:blipFill>
        <p:spPr>
          <a:xfrm>
            <a:off x="200024" y="264318"/>
            <a:ext cx="4586289" cy="632936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E1402F8-93E1-B3B4-E550-54AE252FFE10}"/>
              </a:ext>
            </a:extLst>
          </p:cNvPr>
          <p:cNvSpPr txBox="1"/>
          <p:nvPr/>
        </p:nvSpPr>
        <p:spPr>
          <a:xfrm>
            <a:off x="4786313" y="5639574"/>
            <a:ext cx="3714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Arisman</a:t>
            </a:r>
            <a:r>
              <a:rPr lang="de-DE" sz="1400" dirty="0"/>
              <a:t> I; aus: </a:t>
            </a:r>
            <a:r>
              <a:rPr lang="de-DE" sz="1400" b="0" i="0" u="none" strike="noStrike" dirty="0" err="1">
                <a:effectLst/>
              </a:rPr>
              <a:t>Vatandoust</a:t>
            </a:r>
            <a:r>
              <a:rPr lang="de-DE" sz="1400" b="0" i="0" u="none" strike="noStrike" dirty="0">
                <a:effectLst/>
              </a:rPr>
              <a:t> et al (Hrsg.), Early Mining and </a:t>
            </a:r>
            <a:r>
              <a:rPr lang="de-DE" sz="1400" b="0" i="0" u="none" strike="noStrike" dirty="0" err="1">
                <a:effectLst/>
              </a:rPr>
              <a:t>Metallurgy</a:t>
            </a:r>
            <a:r>
              <a:rPr lang="de-DE" sz="1400" b="0" i="0" u="none" strike="noStrike" dirty="0">
                <a:effectLst/>
              </a:rPr>
              <a:t> on </a:t>
            </a:r>
            <a:r>
              <a:rPr lang="de-DE" sz="1400" b="0" i="0" u="none" strike="noStrike" dirty="0" err="1">
                <a:effectLst/>
              </a:rPr>
              <a:t>the</a:t>
            </a:r>
            <a:r>
              <a:rPr lang="de-DE" sz="1400" b="0" i="0" u="none" strike="noStrike" dirty="0">
                <a:effectLst/>
              </a:rPr>
              <a:t> Western Central </a:t>
            </a:r>
            <a:r>
              <a:rPr lang="de-DE" sz="1400" b="0" i="0" u="none" strike="noStrike" dirty="0" err="1">
                <a:effectLst/>
              </a:rPr>
              <a:t>Iranian</a:t>
            </a:r>
            <a:r>
              <a:rPr lang="de-DE" sz="1400" b="0" i="0" u="none" strike="noStrike" dirty="0">
                <a:effectLst/>
              </a:rPr>
              <a:t> Plateau: The </a:t>
            </a:r>
            <a:r>
              <a:rPr lang="de-DE" sz="1400" b="0" i="0" u="none" strike="noStrike" dirty="0" err="1">
                <a:effectLst/>
              </a:rPr>
              <a:t>first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five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years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of</a:t>
            </a:r>
            <a:r>
              <a:rPr lang="de-DE" sz="1400" b="0" i="0" u="none" strike="noStrike" dirty="0">
                <a:effectLst/>
              </a:rPr>
              <a:t> </a:t>
            </a:r>
            <a:r>
              <a:rPr lang="de-DE" sz="1400" b="0" i="0" u="none" strike="noStrike" dirty="0" err="1">
                <a:effectLst/>
              </a:rPr>
              <a:t>work</a:t>
            </a:r>
            <a:r>
              <a:rPr lang="de-DE" sz="1400" b="0" i="0" u="none" strike="noStrike" dirty="0">
                <a:effectLst/>
              </a:rPr>
              <a:t> (Archäologie in Iran und Turan, Band 9) (2011)</a:t>
            </a:r>
            <a:endParaRPr lang="de-DE" sz="1400" dirty="0"/>
          </a:p>
        </p:txBody>
      </p:sp>
      <p:sp>
        <p:nvSpPr>
          <p:cNvPr id="9" name="Inhaltsplatzhalter 6">
            <a:extLst>
              <a:ext uri="{FF2B5EF4-FFF2-40B4-BE49-F238E27FC236}">
                <a16:creationId xmlns:a16="http://schemas.microsoft.com/office/drawing/2014/main" id="{F1BC5386-943B-BCBA-0E20-3826F72F6E3B}"/>
              </a:ext>
            </a:extLst>
          </p:cNvPr>
          <p:cNvSpPr txBox="1">
            <a:spLocks/>
          </p:cNvSpPr>
          <p:nvPr/>
        </p:nvSpPr>
        <p:spPr>
          <a:xfrm>
            <a:off x="6096000" y="826305"/>
            <a:ext cx="4754880" cy="5406111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endParaRPr lang="de-DE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5450576A-A1FD-9356-709B-07FBFF53EC6C}"/>
              </a:ext>
            </a:extLst>
          </p:cNvPr>
          <p:cNvSpPr txBox="1">
            <a:spLocks/>
          </p:cNvSpPr>
          <p:nvPr/>
        </p:nvSpPr>
        <p:spPr>
          <a:xfrm>
            <a:off x="5181790" y="826305"/>
            <a:ext cx="6066818" cy="402336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de-DE" sz="2000" dirty="0" err="1"/>
              <a:t>Schlackehalden</a:t>
            </a:r>
            <a:r>
              <a:rPr lang="de-DE" sz="2000" dirty="0"/>
              <a:t> A, D, E</a:t>
            </a:r>
          </a:p>
          <a:p>
            <a:pPr>
              <a:buFont typeface="Wingdings" pitchFamily="2" charset="2"/>
              <a:buChar char="§"/>
            </a:pPr>
            <a:r>
              <a:rPr lang="de-DE" sz="2000" dirty="0"/>
              <a:t>Areal B mit Siedlungs- und Werkstattschichten</a:t>
            </a:r>
          </a:p>
          <a:p>
            <a:pPr>
              <a:buFont typeface="Wingdings" pitchFamily="2" charset="2"/>
              <a:buChar char="§"/>
            </a:pPr>
            <a:r>
              <a:rPr lang="de-DE" sz="2000" dirty="0"/>
              <a:t>Areal C mit Wohnviertel und Nachnutzungsphasen (Werkstattgelände)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177A079-9208-939D-8B13-B8C5D44B8B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76" t="3333" r="3172" b="4376"/>
          <a:stretch/>
        </p:blipFill>
        <p:spPr>
          <a:xfrm>
            <a:off x="200024" y="264319"/>
            <a:ext cx="4586289" cy="632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820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125000"/>
              </a:schemeClr>
              <a:schemeClr val="phClr">
                <a:tint val="92000"/>
                <a:shade val="70000"/>
                <a:satMod val="110000"/>
              </a:schemeClr>
            </a:duotone>
          </a:blip>
          <a:tile tx="0" ty="0" sx="22000" sy="2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E736489A-00C3-4E0A-AAA8-D4D3127BA5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{E8BA2DCF-2B48-8745-972F-0C4970BDDB0D}tf10001061</Template>
  <TotalTime>0</TotalTime>
  <Words>1279</Words>
  <Application>Microsoft Macintosh PowerPoint</Application>
  <PresentationFormat>Breitbild</PresentationFormat>
  <Paragraphs>92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3" baseType="lpstr">
      <vt:lpstr>Arial</vt:lpstr>
      <vt:lpstr>Tw Cen MT</vt:lpstr>
      <vt:lpstr>Tw Cen MT Condensed</vt:lpstr>
      <vt:lpstr>Wingdings</vt:lpstr>
      <vt:lpstr>Wingdings 3</vt:lpstr>
      <vt:lpstr>Integral</vt:lpstr>
      <vt:lpstr>Arisman Iran</vt:lpstr>
      <vt:lpstr>Gliederung</vt:lpstr>
      <vt:lpstr>PowerPoint-Präsentation</vt:lpstr>
      <vt:lpstr>PowerPoint-Präsentation</vt:lpstr>
      <vt:lpstr>PowerPoint-Präsentation</vt:lpstr>
      <vt:lpstr>Oberflächen(be-)funde</vt:lpstr>
      <vt:lpstr>PowerPoint-Präsentation</vt:lpstr>
      <vt:lpstr>Beginn der Feldforschung</vt:lpstr>
      <vt:lpstr>PowerPoint-Präsentation</vt:lpstr>
      <vt:lpstr>Chronologie</vt:lpstr>
      <vt:lpstr>Chronologie: Sialk-Keramik Areal B</vt:lpstr>
      <vt:lpstr>Kupferhandwerk in der älteren nutzungsphase</vt:lpstr>
      <vt:lpstr>Kupferhandwerk in der jüngeren Nutzungsphase</vt:lpstr>
      <vt:lpstr>PowerPoint-Präsentation</vt:lpstr>
      <vt:lpstr>PowerPoint-Präsentation</vt:lpstr>
      <vt:lpstr>Weitere Metallverarbeitung</vt:lpstr>
      <vt:lpstr>Bibliographie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Arisman Iran</dc:title>
  <dc:creator>Mayra Menconi</dc:creator>
  <cp:lastModifiedBy>Mayra Menconi</cp:lastModifiedBy>
  <cp:revision>22</cp:revision>
  <dcterms:created xsi:type="dcterms:W3CDTF">2024-06-17T07:03:26Z</dcterms:created>
  <dcterms:modified xsi:type="dcterms:W3CDTF">2024-06-19T08:37:25Z</dcterms:modified>
</cp:coreProperties>
</file>